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2"/>
  </p:notesMasterIdLst>
  <p:sldIdLst>
    <p:sldId id="256" r:id="rId2"/>
    <p:sldId id="257" r:id="rId3"/>
    <p:sldId id="262" r:id="rId4"/>
    <p:sldId id="259" r:id="rId5"/>
    <p:sldId id="260" r:id="rId6"/>
    <p:sldId id="263" r:id="rId7"/>
    <p:sldId id="4416" r:id="rId8"/>
    <p:sldId id="264" r:id="rId9"/>
    <p:sldId id="266" r:id="rId10"/>
    <p:sldId id="267" r:id="rId11"/>
    <p:sldId id="4417" r:id="rId12"/>
    <p:sldId id="4418" r:id="rId13"/>
    <p:sldId id="269" r:id="rId14"/>
    <p:sldId id="270" r:id="rId15"/>
    <p:sldId id="271" r:id="rId16"/>
    <p:sldId id="272" r:id="rId17"/>
    <p:sldId id="273" r:id="rId18"/>
    <p:sldId id="274" r:id="rId19"/>
    <p:sldId id="275" r:id="rId20"/>
    <p:sldId id="276" r:id="rId21"/>
    <p:sldId id="279" r:id="rId22"/>
    <p:sldId id="278" r:id="rId23"/>
    <p:sldId id="277" r:id="rId24"/>
    <p:sldId id="281" r:id="rId25"/>
    <p:sldId id="4419" r:id="rId26"/>
    <p:sldId id="4381" r:id="rId27"/>
    <p:sldId id="4382" r:id="rId28"/>
    <p:sldId id="4383" r:id="rId29"/>
    <p:sldId id="4384" r:id="rId30"/>
    <p:sldId id="4424" r:id="rId31"/>
    <p:sldId id="4414" r:id="rId32"/>
    <p:sldId id="4415" r:id="rId33"/>
    <p:sldId id="4425" r:id="rId34"/>
    <p:sldId id="4426" r:id="rId35"/>
    <p:sldId id="4427" r:id="rId36"/>
    <p:sldId id="4421" r:id="rId37"/>
    <p:sldId id="289" r:id="rId38"/>
    <p:sldId id="4412" r:id="rId39"/>
    <p:sldId id="4389" r:id="rId40"/>
    <p:sldId id="4393" r:id="rId41"/>
    <p:sldId id="290" r:id="rId42"/>
    <p:sldId id="291" r:id="rId43"/>
    <p:sldId id="292" r:id="rId44"/>
    <p:sldId id="293" r:id="rId45"/>
    <p:sldId id="294" r:id="rId46"/>
    <p:sldId id="295" r:id="rId47"/>
    <p:sldId id="296" r:id="rId48"/>
    <p:sldId id="297" r:id="rId49"/>
    <p:sldId id="298" r:id="rId50"/>
    <p:sldId id="299" r:id="rId51"/>
  </p:sldIdLst>
  <p:sldSz cx="9144000" cy="5143500" type="screen16x9"/>
  <p:notesSz cx="6858000" cy="9144000"/>
  <p:embeddedFontLst>
    <p:embeddedFont>
      <p:font typeface="Montserrat Black" panose="020F0502020204030204" pitchFamily="34" charset="0"/>
      <p:bold r:id="rId53"/>
      <p:italic r:id="rId54"/>
      <p:boldItalic r:id="rId55"/>
    </p:embeddedFont>
    <p:embeddedFont>
      <p:font typeface="Montserrat ExtraBold" panose="020F0502020204030204" pitchFamily="34" charset="0"/>
      <p:bold r:id="rId56"/>
      <p:italic r:id="rId57"/>
      <p:boldItalic r:id="rId58"/>
    </p:embeddedFont>
    <p:embeddedFont>
      <p:font typeface="Nunito" pitchFamily="2" charset="77"/>
      <p:regular r:id="rId59"/>
      <p:bold r:id="rId60"/>
      <p:italic r:id="rId61"/>
      <p:boldItalic r:id="rId62"/>
    </p:embeddedFont>
    <p:embeddedFont>
      <p:font typeface="Nunito Light" panose="020F0302020204030204" pitchFamily="34" charset="0"/>
      <p:regular r:id="rId63"/>
      <p:bold r:id="rId64"/>
      <p:italic r:id="rId65"/>
      <p:boldItalic r:id="rId66"/>
    </p:embeddedFont>
    <p:embeddedFont>
      <p:font typeface="Nunito Medium" pitchFamily="2" charset="77"/>
      <p:regular r:id="rId67"/>
      <p:bold r:id="rId68"/>
      <p:italic r:id="rId69"/>
      <p:boldItalic r:id="rId70"/>
    </p:embeddedFont>
    <p:embeddedFont>
      <p:font typeface="Oswald" pitchFamily="2" charset="77"/>
      <p:regular r:id="rId71"/>
      <p:bold r:id="rId72"/>
    </p:embeddedFont>
    <p:embeddedFont>
      <p:font typeface="Oswald Light" panose="020F0302020204030204" pitchFamily="34" charset="0"/>
      <p:regular r:id="rId73"/>
      <p:bold r:id="rId74"/>
    </p:embeddedFont>
    <p:embeddedFont>
      <p:font typeface="Oswald Medium" panose="020F0502020204030204" pitchFamily="34" charset="0"/>
      <p:regular r:id="rId75"/>
      <p:bold r:id="rId76"/>
    </p:embeddedFont>
    <p:embeddedFont>
      <p:font typeface="Oswald SemiBold" pitchFamily="2" charset="77"/>
      <p:regular r:id="rId77"/>
      <p:bold r:id="rId78"/>
    </p:embeddedFont>
    <p:embeddedFont>
      <p:font typeface="Raleway" pitchFamily="2" charset="77"/>
      <p:regular r:id="rId79"/>
      <p:bold r:id="rId80"/>
      <p:italic r:id="rId81"/>
      <p:boldItalic r:id="rId82"/>
    </p:embeddedFont>
    <p:embeddedFont>
      <p:font typeface="Raleway Light" pitchFamily="2" charset="77"/>
      <p:regular r:id="rId83"/>
      <p:italic r:id="rId84"/>
    </p:embeddedFont>
    <p:embeddedFont>
      <p:font typeface="Raleway Medium" pitchFamily="2" charset="77"/>
      <p:regular r:id="rId85"/>
      <p:italic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6B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93" autoAdjust="0"/>
    <p:restoredTop sz="95033" autoAdjust="0"/>
  </p:normalViewPr>
  <p:slideViewPr>
    <p:cSldViewPr snapToGrid="0">
      <p:cViewPr varScale="1">
        <p:scale>
          <a:sx n="157" d="100"/>
          <a:sy n="157" d="100"/>
        </p:scale>
        <p:origin x="52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1.fntdata"/><Relationship Id="rId68" Type="http://schemas.openxmlformats.org/officeDocument/2006/relationships/font" Target="fonts/font16.fntdata"/><Relationship Id="rId84" Type="http://schemas.openxmlformats.org/officeDocument/2006/relationships/font" Target="fonts/font32.fntdata"/><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font" Target="fonts/font1.fntdata"/><Relationship Id="rId58" Type="http://schemas.openxmlformats.org/officeDocument/2006/relationships/font" Target="fonts/font6.fntdata"/><Relationship Id="rId74" Type="http://schemas.openxmlformats.org/officeDocument/2006/relationships/font" Target="fonts/font22.fntdata"/><Relationship Id="rId79" Type="http://schemas.openxmlformats.org/officeDocument/2006/relationships/font" Target="fonts/font27.fntdata"/><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77" Type="http://schemas.openxmlformats.org/officeDocument/2006/relationships/font" Target="fonts/font2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0.fntdata"/><Relationship Id="rId80" Type="http://schemas.openxmlformats.org/officeDocument/2006/relationships/font" Target="fonts/font28.fntdata"/><Relationship Id="rId85" Type="http://schemas.openxmlformats.org/officeDocument/2006/relationships/font" Target="fonts/font3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schemas.openxmlformats.org/officeDocument/2006/relationships/font" Target="fonts/font23.fntdata"/><Relationship Id="rId83" Type="http://schemas.openxmlformats.org/officeDocument/2006/relationships/font" Target="fonts/font31.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font" Target="fonts/font21.fntdata"/><Relationship Id="rId78" Type="http://schemas.openxmlformats.org/officeDocument/2006/relationships/font" Target="fonts/font26.fntdata"/><Relationship Id="rId81" Type="http://schemas.openxmlformats.org/officeDocument/2006/relationships/font" Target="fonts/font29.fntdata"/><Relationship Id="rId86" Type="http://schemas.openxmlformats.org/officeDocument/2006/relationships/font" Target="fonts/font3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3.fntdata"/><Relationship Id="rId76" Type="http://schemas.openxmlformats.org/officeDocument/2006/relationships/font" Target="fonts/font24.fntdata"/><Relationship Id="rId7" Type="http://schemas.openxmlformats.org/officeDocument/2006/relationships/slide" Target="slides/slide6.xml"/><Relationship Id="rId71" Type="http://schemas.openxmlformats.org/officeDocument/2006/relationships/font" Target="fonts/font1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4.fntdata"/><Relationship Id="rId87" Type="http://schemas.openxmlformats.org/officeDocument/2006/relationships/presProps" Target="presProps.xml"/><Relationship Id="rId61" Type="http://schemas.openxmlformats.org/officeDocument/2006/relationships/font" Target="fonts/font9.fntdata"/><Relationship Id="rId82" Type="http://schemas.openxmlformats.org/officeDocument/2006/relationships/font" Target="fonts/font30.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e96e5ef0eb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e96e5ef0eb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ec200d530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ec200d530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ea6b9f8f86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ea6b9f8f86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e9718e7905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1e9718e7905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e9718e790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e9718e790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ea6b9f8f86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ea6b9f8f86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e9718e7905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e9718e7905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e9718e7905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e9718e7905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ea6b9f8f86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ea6b9f8f86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e9718e7905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e9718e7905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1ea6b9f8f86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1ea6b9f8f86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ea6b9f8f86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ea6b9f8f86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e9718e7905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e9718e7905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e9718e7905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e9718e7905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e9718e7905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1e9718e7905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1e9718e790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1e9718e790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27ab1e55b49_2_7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33" name="Google Shape;933;g27ab1e55b49_2_7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06583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27ab1e55b49_2_7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33" name="Google Shape;933;g27ab1e55b49_2_7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451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27ab1e55b49_2_7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33" name="Google Shape;933;g27ab1e55b49_2_7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227533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27ab1e55b49_2_7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33" name="Google Shape;933;g27ab1e55b49_2_7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471887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1e9718e7905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1e9718e7905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e96e5ef0eb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e96e5ef0eb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ea6b9f8f86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ea6b9f8f86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81477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e9718e7905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e9718e7905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5457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e9718e7905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e9718e7905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e9718e7905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1e9718e7905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e96e5ef0e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e96e5ef0e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1e96e5ef0eb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1e96e5ef0eb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1e96e5ef0eb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1e96e5ef0eb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1ea6b9f8f86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1ea6b9f8f86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1ea6b9f8f86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1ea6b9f8f86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1ea6b9f8f86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1ea6b9f8f86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ea6b9f8f8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ea6b9f8f8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ea6b9f8f86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1ea6b9f8f86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1ea6b9f8f86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1ea6b9f8f86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e96e5ef0eb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e96e5ef0eb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ea6b9f8f8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ea6b9f8f8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e9718e7905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e9718e790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ea6b9f8f86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1ea6b9f8f86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e9718e790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e9718e790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iapositiva de título 1">
  <p:cSld name="Diapositiva de título 1">
    <p:spTree>
      <p:nvGrpSpPr>
        <p:cNvPr id="1" name="Shape 22"/>
        <p:cNvGrpSpPr/>
        <p:nvPr/>
      </p:nvGrpSpPr>
      <p:grpSpPr>
        <a:xfrm>
          <a:off x="0" y="0"/>
          <a:ext cx="0" cy="0"/>
          <a:chOff x="0" y="0"/>
          <a:chExt cx="0" cy="0"/>
        </a:xfrm>
      </p:grpSpPr>
      <p:sp>
        <p:nvSpPr>
          <p:cNvPr id="23" name="Google Shape;23;p16"/>
          <p:cNvSpPr txBox="1">
            <a:spLocks noGrp="1"/>
          </p:cNvSpPr>
          <p:nvPr>
            <p:ph type="sldNum" idx="12"/>
          </p:nvPr>
        </p:nvSpPr>
        <p:spPr>
          <a:xfrm>
            <a:off x="7086600" y="4869656"/>
            <a:ext cx="2057400" cy="2738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900" b="0" i="0" u="none" strike="noStrike" cap="none">
                <a:solidFill>
                  <a:srgbClr val="888888"/>
                </a:solidFill>
                <a:latin typeface="Calibri"/>
                <a:ea typeface="Calibri"/>
                <a:cs typeface="Calibri"/>
                <a:sym typeface="Calibri"/>
              </a:defRPr>
            </a:lvl9pPr>
          </a:lstStyle>
          <a:p>
            <a:fld id="{00000000-1234-1234-1234-123412341234}" type="slidenum">
              <a:rPr lang="en-US" smtClean="0"/>
              <a:pPr/>
              <a:t>‹Nº›</a:t>
            </a:fld>
            <a:endParaRPr lang="en-US" dirty="0"/>
          </a:p>
        </p:txBody>
      </p:sp>
    </p:spTree>
    <p:extLst>
      <p:ext uri="{BB962C8B-B14F-4D97-AF65-F5344CB8AC3E}">
        <p14:creationId xmlns:p14="http://schemas.microsoft.com/office/powerpoint/2010/main" val="2882613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4">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21" Type="http://schemas.openxmlformats.org/officeDocument/2006/relationships/image" Target="../media/image45.png"/><Relationship Id="rId34" Type="http://schemas.openxmlformats.org/officeDocument/2006/relationships/image" Target="../media/image58.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png"/><Relationship Id="rId2" Type="http://schemas.openxmlformats.org/officeDocument/2006/relationships/notesSlide" Target="../notesSlides/notesSlide11.xml"/><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37" Type="http://schemas.openxmlformats.org/officeDocument/2006/relationships/image" Target="../media/image61.png"/><Relationship Id="rId5" Type="http://schemas.openxmlformats.org/officeDocument/2006/relationships/image" Target="../media/image29.png"/><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36" Type="http://schemas.openxmlformats.org/officeDocument/2006/relationships/image" Target="../media/image60.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png"/><Relationship Id="rId8" Type="http://schemas.openxmlformats.org/officeDocument/2006/relationships/image" Target="../media/image32.png"/><Relationship Id="rId3"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17.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73.png"/><Relationship Id="rId11" Type="http://schemas.openxmlformats.org/officeDocument/2006/relationships/image" Target="../media/image78.jp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1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84.png"/><Relationship Id="rId4" Type="http://schemas.openxmlformats.org/officeDocument/2006/relationships/image" Target="../media/image8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2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93.png"/></Relationships>
</file>

<file path=ppt/slides/_rels/slide2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95.png"/></Relationships>
</file>

<file path=ppt/slides/_rels/slide2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image" Target="../media/image97.png"/></Relationships>
</file>

<file path=ppt/slides/_rels/slide25.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95.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26.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101.png"/></Relationships>
</file>

<file path=ppt/slides/_rels/slide27.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103.png"/></Relationships>
</file>

<file path=ppt/slides/_rels/slide29.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105.png"/><Relationship Id="rId4" Type="http://schemas.openxmlformats.org/officeDocument/2006/relationships/image" Target="../media/image10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07.svg"/><Relationship Id="rId7" Type="http://schemas.openxmlformats.org/officeDocument/2006/relationships/image" Target="../media/image95.png"/><Relationship Id="rId2" Type="http://schemas.openxmlformats.org/officeDocument/2006/relationships/image" Target="../media/image106.png"/><Relationship Id="rId1" Type="http://schemas.openxmlformats.org/officeDocument/2006/relationships/slideLayout" Target="../slideLayouts/slideLayout1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108.png"/></Relationships>
</file>

<file path=ppt/slides/_rels/slide32.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110.svg"/><Relationship Id="rId7" Type="http://schemas.openxmlformats.org/officeDocument/2006/relationships/image" Target="../media/image97.png"/><Relationship Id="rId2" Type="http://schemas.openxmlformats.org/officeDocument/2006/relationships/image" Target="../media/image109.png"/><Relationship Id="rId1" Type="http://schemas.openxmlformats.org/officeDocument/2006/relationships/slideLayout" Target="../slideLayouts/slideLayout12.xml"/><Relationship Id="rId6" Type="http://schemas.openxmlformats.org/officeDocument/2006/relationships/image" Target="../media/image96.png"/><Relationship Id="rId5" Type="http://schemas.openxmlformats.org/officeDocument/2006/relationships/image" Target="../media/image112.png"/><Relationship Id="rId4" Type="http://schemas.openxmlformats.org/officeDocument/2006/relationships/image" Target="../media/image111.png"/></Relationships>
</file>

<file path=ppt/slides/_rels/slide33.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95.png"/><Relationship Id="rId2" Type="http://schemas.openxmlformats.org/officeDocument/2006/relationships/image" Target="../media/image113.png"/><Relationship Id="rId1" Type="http://schemas.openxmlformats.org/officeDocument/2006/relationships/slideLayout" Target="../slideLayouts/slideLayout1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115.svg"/></Relationships>
</file>

<file path=ppt/slides/_rels/slide34.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7.png"/><Relationship Id="rId7" Type="http://schemas.openxmlformats.org/officeDocument/2006/relationships/image" Target="../media/image119.jpeg"/><Relationship Id="rId2" Type="http://schemas.openxmlformats.org/officeDocument/2006/relationships/image" Target="../media/image96.png"/><Relationship Id="rId1" Type="http://schemas.openxmlformats.org/officeDocument/2006/relationships/slideLayout" Target="../slideLayouts/slideLayout12.xml"/><Relationship Id="rId6" Type="http://schemas.openxmlformats.org/officeDocument/2006/relationships/image" Target="../media/image118.png"/><Relationship Id="rId5" Type="http://schemas.openxmlformats.org/officeDocument/2006/relationships/image" Target="../media/image117.svg"/><Relationship Id="rId4" Type="http://schemas.openxmlformats.org/officeDocument/2006/relationships/image" Target="../media/image116.png"/></Relationships>
</file>

<file path=ppt/slides/_rels/slide3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2.xml"/><Relationship Id="rId6" Type="http://schemas.openxmlformats.org/officeDocument/2006/relationships/image" Target="../media/image95.png"/><Relationship Id="rId5" Type="http://schemas.openxmlformats.org/officeDocument/2006/relationships/image" Target="../media/image97.png"/><Relationship Id="rId4" Type="http://schemas.openxmlformats.org/officeDocument/2006/relationships/image" Target="../media/image96.png"/></Relationships>
</file>

<file path=ppt/slides/_rels/slide3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2.xml"/><Relationship Id="rId4" Type="http://schemas.openxmlformats.org/officeDocument/2006/relationships/image" Target="../media/image95.png"/></Relationships>
</file>

<file path=ppt/slides/_rels/slide3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23.png"/></Relationships>
</file>

<file path=ppt/slides/_rels/slide3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image" Target="../media/image125.png"/></Relationships>
</file>

<file path=ppt/slides/_rels/slide4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6.png"/><Relationship Id="rId7" Type="http://schemas.openxmlformats.org/officeDocument/2006/relationships/image" Target="../media/image128.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127.png"/><Relationship Id="rId5" Type="http://schemas.openxmlformats.org/officeDocument/2006/relationships/hyperlink" Target="mailto:contacto@mindlabs.co" TargetMode="External"/><Relationship Id="rId4" Type="http://schemas.openxmlformats.org/officeDocument/2006/relationships/hyperlink" Target="http://www.mindlabs.co"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8451" y="0"/>
            <a:ext cx="9127099" cy="5143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4"/>
          <p:cNvSpPr txBox="1"/>
          <p:nvPr/>
        </p:nvSpPr>
        <p:spPr>
          <a:xfrm>
            <a:off x="344700" y="108850"/>
            <a:ext cx="1125000" cy="3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0015"/>
                </a:solidFill>
                <a:latin typeface="Oswald Medium"/>
                <a:ea typeface="Oswald Medium"/>
                <a:cs typeface="Oswald Medium"/>
                <a:sym typeface="Oswald Medium"/>
              </a:rPr>
              <a:t>EXPERIENCIA</a:t>
            </a:r>
            <a:endParaRPr>
              <a:solidFill>
                <a:srgbClr val="FF0015"/>
              </a:solidFill>
              <a:latin typeface="Oswald Medium"/>
              <a:ea typeface="Oswald Medium"/>
              <a:cs typeface="Oswald Medium"/>
              <a:sym typeface="Oswald Medium"/>
            </a:endParaRPr>
          </a:p>
        </p:txBody>
      </p:sp>
      <p:pic>
        <p:nvPicPr>
          <p:cNvPr id="157" name="Google Shape;157;p24"/>
          <p:cNvPicPr preferRelativeResize="0"/>
          <p:nvPr/>
        </p:nvPicPr>
        <p:blipFill>
          <a:blip r:embed="rId3">
            <a:alphaModFix/>
          </a:blip>
          <a:stretch>
            <a:fillRect/>
          </a:stretch>
        </p:blipFill>
        <p:spPr>
          <a:xfrm>
            <a:off x="746625" y="1085131"/>
            <a:ext cx="2396325" cy="3188619"/>
          </a:xfrm>
          <a:prstGeom prst="rect">
            <a:avLst/>
          </a:prstGeom>
          <a:noFill/>
          <a:ln>
            <a:noFill/>
          </a:ln>
        </p:spPr>
      </p:pic>
      <p:pic>
        <p:nvPicPr>
          <p:cNvPr id="158" name="Google Shape;158;p24"/>
          <p:cNvPicPr preferRelativeResize="0"/>
          <p:nvPr/>
        </p:nvPicPr>
        <p:blipFill>
          <a:blip r:embed="rId3">
            <a:alphaModFix/>
          </a:blip>
          <a:stretch>
            <a:fillRect/>
          </a:stretch>
        </p:blipFill>
        <p:spPr>
          <a:xfrm>
            <a:off x="6037756" y="1085131"/>
            <a:ext cx="2359619" cy="3139778"/>
          </a:xfrm>
          <a:prstGeom prst="rect">
            <a:avLst/>
          </a:prstGeom>
          <a:noFill/>
          <a:ln>
            <a:noFill/>
          </a:ln>
        </p:spPr>
      </p:pic>
      <p:pic>
        <p:nvPicPr>
          <p:cNvPr id="159" name="Google Shape;159;p24"/>
          <p:cNvPicPr preferRelativeResize="0"/>
          <p:nvPr/>
        </p:nvPicPr>
        <p:blipFill>
          <a:blip r:embed="rId4">
            <a:alphaModFix/>
          </a:blip>
          <a:stretch>
            <a:fillRect/>
          </a:stretch>
        </p:blipFill>
        <p:spPr>
          <a:xfrm>
            <a:off x="3372730" y="1070425"/>
            <a:ext cx="2381726" cy="3169182"/>
          </a:xfrm>
          <a:prstGeom prst="rect">
            <a:avLst/>
          </a:prstGeom>
          <a:noFill/>
          <a:ln>
            <a:noFill/>
          </a:ln>
        </p:spPr>
      </p:pic>
      <p:sp>
        <p:nvSpPr>
          <p:cNvPr id="160" name="Google Shape;160;p24"/>
          <p:cNvSpPr txBox="1"/>
          <p:nvPr/>
        </p:nvSpPr>
        <p:spPr>
          <a:xfrm>
            <a:off x="2213800" y="342975"/>
            <a:ext cx="4966800" cy="4644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Clr>
                <a:schemeClr val="dk1"/>
              </a:buClr>
              <a:buSzPts val="1100"/>
              <a:buFont typeface="Arial"/>
              <a:buNone/>
            </a:pPr>
            <a:r>
              <a:rPr lang="es" sz="2700">
                <a:solidFill>
                  <a:schemeClr val="dk1"/>
                </a:solidFill>
                <a:latin typeface="Oswald Medium"/>
                <a:ea typeface="Oswald Medium"/>
                <a:cs typeface="Oswald Medium"/>
                <a:sym typeface="Oswald Medium"/>
              </a:rPr>
              <a:t>ALIANZAS Y RECONOCIMIENTOS</a:t>
            </a:r>
            <a:endParaRPr sz="3000">
              <a:latin typeface="Oswald Medium"/>
              <a:ea typeface="Oswald Medium"/>
              <a:cs typeface="Oswald Medium"/>
              <a:sym typeface="Oswald Medium"/>
            </a:endParaRPr>
          </a:p>
          <a:p>
            <a:pPr marL="0" lvl="0" indent="0" algn="ctr" rtl="0">
              <a:spcBef>
                <a:spcPts val="800"/>
              </a:spcBef>
              <a:spcAft>
                <a:spcPts val="0"/>
              </a:spcAft>
              <a:buNone/>
            </a:pPr>
            <a:endParaRPr sz="1700">
              <a:latin typeface="Oswald Light"/>
              <a:ea typeface="Oswald Light"/>
              <a:cs typeface="Oswald Light"/>
              <a:sym typeface="Oswald Light"/>
            </a:endParaRPr>
          </a:p>
          <a:p>
            <a:pPr marL="0" lvl="0" indent="0" algn="l" rtl="0">
              <a:spcBef>
                <a:spcPts val="0"/>
              </a:spcBef>
              <a:spcAft>
                <a:spcPts val="0"/>
              </a:spcAft>
              <a:buNone/>
            </a:pPr>
            <a:endParaRPr>
              <a:latin typeface="Oswald Light"/>
              <a:ea typeface="Oswald Light"/>
              <a:cs typeface="Oswald Light"/>
              <a:sym typeface="Oswald Light"/>
            </a:endParaRPr>
          </a:p>
        </p:txBody>
      </p:sp>
      <p:pic>
        <p:nvPicPr>
          <p:cNvPr id="161" name="Google Shape;161;p24"/>
          <p:cNvPicPr preferRelativeResize="0"/>
          <p:nvPr/>
        </p:nvPicPr>
        <p:blipFill>
          <a:blip r:embed="rId5">
            <a:alphaModFix/>
          </a:blip>
          <a:stretch>
            <a:fillRect/>
          </a:stretch>
        </p:blipFill>
        <p:spPr>
          <a:xfrm>
            <a:off x="6490189" y="1354999"/>
            <a:ext cx="1539423" cy="633650"/>
          </a:xfrm>
          <a:prstGeom prst="rect">
            <a:avLst/>
          </a:prstGeom>
          <a:noFill/>
          <a:ln>
            <a:noFill/>
          </a:ln>
        </p:spPr>
      </p:pic>
      <p:pic>
        <p:nvPicPr>
          <p:cNvPr id="162" name="Google Shape;162;p24"/>
          <p:cNvPicPr preferRelativeResize="0"/>
          <p:nvPr/>
        </p:nvPicPr>
        <p:blipFill>
          <a:blip r:embed="rId6">
            <a:alphaModFix/>
          </a:blip>
          <a:stretch>
            <a:fillRect/>
          </a:stretch>
        </p:blipFill>
        <p:spPr>
          <a:xfrm>
            <a:off x="1151737" y="1442462"/>
            <a:ext cx="1731775" cy="607749"/>
          </a:xfrm>
          <a:prstGeom prst="rect">
            <a:avLst/>
          </a:prstGeom>
          <a:noFill/>
          <a:ln>
            <a:noFill/>
          </a:ln>
        </p:spPr>
      </p:pic>
      <p:pic>
        <p:nvPicPr>
          <p:cNvPr id="163" name="Google Shape;163;p24"/>
          <p:cNvPicPr preferRelativeResize="0"/>
          <p:nvPr/>
        </p:nvPicPr>
        <p:blipFill>
          <a:blip r:embed="rId7">
            <a:alphaModFix/>
          </a:blip>
          <a:stretch>
            <a:fillRect/>
          </a:stretch>
        </p:blipFill>
        <p:spPr>
          <a:xfrm>
            <a:off x="3759050" y="1355000"/>
            <a:ext cx="1662600" cy="525822"/>
          </a:xfrm>
          <a:prstGeom prst="rect">
            <a:avLst/>
          </a:prstGeom>
          <a:noFill/>
          <a:ln>
            <a:noFill/>
          </a:ln>
        </p:spPr>
      </p:pic>
      <p:sp>
        <p:nvSpPr>
          <p:cNvPr id="164" name="Google Shape;164;p24"/>
          <p:cNvSpPr txBox="1"/>
          <p:nvPr/>
        </p:nvSpPr>
        <p:spPr>
          <a:xfrm>
            <a:off x="1113578" y="2571348"/>
            <a:ext cx="1662600" cy="326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800"/>
              </a:spcAft>
              <a:buClr>
                <a:schemeClr val="dk1"/>
              </a:buClr>
              <a:buSzPts val="1100"/>
              <a:buFont typeface="Arial"/>
              <a:buNone/>
            </a:pPr>
            <a:r>
              <a:rPr lang="es" sz="1600">
                <a:solidFill>
                  <a:schemeClr val="lt1"/>
                </a:solidFill>
                <a:latin typeface="Oswald Medium"/>
                <a:ea typeface="Oswald Medium"/>
                <a:cs typeface="Oswald Medium"/>
                <a:sym typeface="Oswald Medium"/>
              </a:rPr>
              <a:t>ESOMAR MEMBER:</a:t>
            </a:r>
            <a:endParaRPr sz="1900">
              <a:solidFill>
                <a:schemeClr val="lt1"/>
              </a:solidFill>
              <a:latin typeface="Oswald Medium"/>
              <a:ea typeface="Oswald Medium"/>
              <a:cs typeface="Oswald Medium"/>
              <a:sym typeface="Oswald Medium"/>
            </a:endParaRPr>
          </a:p>
        </p:txBody>
      </p:sp>
      <p:sp>
        <p:nvSpPr>
          <p:cNvPr id="165" name="Google Shape;165;p24"/>
          <p:cNvSpPr txBox="1"/>
          <p:nvPr/>
        </p:nvSpPr>
        <p:spPr>
          <a:xfrm>
            <a:off x="896490" y="2897564"/>
            <a:ext cx="2112000" cy="10842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800"/>
              </a:spcAft>
              <a:buClr>
                <a:schemeClr val="dk1"/>
              </a:buClr>
              <a:buSzPts val="1100"/>
              <a:buFont typeface="Arial"/>
              <a:buNone/>
            </a:pPr>
            <a:r>
              <a:rPr lang="es" sz="1000">
                <a:solidFill>
                  <a:schemeClr val="lt1"/>
                </a:solidFill>
                <a:latin typeface="Nunito"/>
                <a:ea typeface="Nunito"/>
                <a:cs typeface="Nunito"/>
                <a:sym typeface="Nunito"/>
              </a:rPr>
              <a:t>Somos miembros de Esomar, cumplimos sus políticas de investigación y nos acogemos a los códigos éticos de investigación digital propuestos por ellos.</a:t>
            </a:r>
            <a:endParaRPr sz="1000">
              <a:solidFill>
                <a:schemeClr val="lt1"/>
              </a:solidFill>
              <a:latin typeface="Nunito"/>
              <a:ea typeface="Nunito"/>
              <a:cs typeface="Nunito"/>
              <a:sym typeface="Nunito"/>
            </a:endParaRPr>
          </a:p>
        </p:txBody>
      </p:sp>
      <p:sp>
        <p:nvSpPr>
          <p:cNvPr id="166" name="Google Shape;166;p24"/>
          <p:cNvSpPr txBox="1"/>
          <p:nvPr/>
        </p:nvSpPr>
        <p:spPr>
          <a:xfrm>
            <a:off x="3828868" y="2615417"/>
            <a:ext cx="1507500" cy="326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800"/>
              </a:spcAft>
              <a:buNone/>
            </a:pPr>
            <a:r>
              <a:rPr lang="es" sz="1600">
                <a:solidFill>
                  <a:schemeClr val="lt1"/>
                </a:solidFill>
                <a:latin typeface="Oswald Medium"/>
                <a:ea typeface="Oswald Medium"/>
                <a:cs typeface="Oswald Medium"/>
                <a:sym typeface="Oswald Medium"/>
              </a:rPr>
              <a:t>IAB.COLOMBIA</a:t>
            </a:r>
            <a:endParaRPr sz="1600">
              <a:solidFill>
                <a:schemeClr val="lt1"/>
              </a:solidFill>
              <a:latin typeface="Oswald Medium"/>
              <a:ea typeface="Oswald Medium"/>
              <a:cs typeface="Oswald Medium"/>
              <a:sym typeface="Oswald Medium"/>
            </a:endParaRPr>
          </a:p>
        </p:txBody>
      </p:sp>
      <p:sp>
        <p:nvSpPr>
          <p:cNvPr id="167" name="Google Shape;167;p24"/>
          <p:cNvSpPr txBox="1"/>
          <p:nvPr/>
        </p:nvSpPr>
        <p:spPr>
          <a:xfrm>
            <a:off x="3534307" y="2941633"/>
            <a:ext cx="2112000" cy="10842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800"/>
              </a:spcAft>
              <a:buNone/>
            </a:pPr>
            <a:r>
              <a:rPr lang="es" sz="1000">
                <a:solidFill>
                  <a:schemeClr val="lt1"/>
                </a:solidFill>
                <a:latin typeface="Nunito"/>
                <a:ea typeface="Nunito"/>
                <a:cs typeface="Nunito"/>
                <a:sym typeface="Nunito"/>
              </a:rPr>
              <a:t>Somos miembros de iab Colombia. Contamos con acceso prioritario a la información del comportamiento del consumidor en medios digitales.</a:t>
            </a:r>
            <a:endParaRPr sz="1000">
              <a:solidFill>
                <a:schemeClr val="lt1"/>
              </a:solidFill>
              <a:latin typeface="Nunito"/>
              <a:ea typeface="Nunito"/>
              <a:cs typeface="Nunito"/>
              <a:sym typeface="Nunito"/>
            </a:endParaRPr>
          </a:p>
        </p:txBody>
      </p:sp>
      <p:sp>
        <p:nvSpPr>
          <p:cNvPr id="168" name="Google Shape;168;p24"/>
          <p:cNvSpPr txBox="1"/>
          <p:nvPr/>
        </p:nvSpPr>
        <p:spPr>
          <a:xfrm>
            <a:off x="6351046" y="2615417"/>
            <a:ext cx="1817700" cy="326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800"/>
              </a:spcAft>
              <a:buNone/>
            </a:pPr>
            <a:r>
              <a:rPr lang="es" sz="1600" b="1">
                <a:solidFill>
                  <a:schemeClr val="lt1"/>
                </a:solidFill>
                <a:latin typeface="Oswald"/>
                <a:ea typeface="Oswald"/>
                <a:cs typeface="Oswald"/>
                <a:sym typeface="Oswald"/>
              </a:rPr>
              <a:t>GOOGLE PARTNER:</a:t>
            </a:r>
            <a:r>
              <a:rPr lang="es" sz="1600">
                <a:solidFill>
                  <a:schemeClr val="lt1"/>
                </a:solidFill>
                <a:latin typeface="Oswald"/>
                <a:ea typeface="Oswald"/>
                <a:cs typeface="Oswald"/>
                <a:sym typeface="Oswald"/>
              </a:rPr>
              <a:t> </a:t>
            </a:r>
            <a:endParaRPr sz="2100">
              <a:solidFill>
                <a:schemeClr val="lt1"/>
              </a:solidFill>
              <a:latin typeface="Oswald Medium"/>
              <a:ea typeface="Oswald Medium"/>
              <a:cs typeface="Oswald Medium"/>
              <a:sym typeface="Oswald Medium"/>
            </a:endParaRPr>
          </a:p>
        </p:txBody>
      </p:sp>
      <p:sp>
        <p:nvSpPr>
          <p:cNvPr id="169" name="Google Shape;169;p24"/>
          <p:cNvSpPr txBox="1"/>
          <p:nvPr/>
        </p:nvSpPr>
        <p:spPr>
          <a:xfrm>
            <a:off x="6172136" y="2941633"/>
            <a:ext cx="2112000" cy="10842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s" sz="1000">
                <a:solidFill>
                  <a:schemeClr val="lt1"/>
                </a:solidFill>
                <a:latin typeface="Nunito"/>
                <a:ea typeface="Nunito"/>
                <a:cs typeface="Nunito"/>
                <a:sym typeface="Nunito"/>
              </a:rPr>
              <a:t>Somos Google Certified Partner en la    categoría de marketing y analítica digital. Usamos esta fortaleza para desarrollar un conocimiento profundo del consumidor.</a:t>
            </a:r>
            <a:endParaRPr sz="1000">
              <a:solidFill>
                <a:schemeClr val="lt1"/>
              </a:solidFill>
              <a:latin typeface="Nunito"/>
              <a:ea typeface="Nunito"/>
              <a:cs typeface="Nunito"/>
              <a:sym typeface="Nunito"/>
            </a:endParaRPr>
          </a:p>
          <a:p>
            <a:pPr marL="0" lvl="0" indent="0" algn="ctr" rtl="0">
              <a:lnSpc>
                <a:spcPct val="107916"/>
              </a:lnSpc>
              <a:spcBef>
                <a:spcPts val="800"/>
              </a:spcBef>
              <a:spcAft>
                <a:spcPts val="800"/>
              </a:spcAft>
              <a:buNone/>
            </a:pPr>
            <a:endParaRPr sz="1000">
              <a:solidFill>
                <a:schemeClr val="lt1"/>
              </a:solidFill>
              <a:latin typeface="Nunito"/>
              <a:ea typeface="Nunito"/>
              <a:cs typeface="Nunito"/>
              <a:sym typeface="Nunito"/>
            </a:endParaRPr>
          </a:p>
        </p:txBody>
      </p:sp>
      <p:sp>
        <p:nvSpPr>
          <p:cNvPr id="170" name="Google Shape;170;p24"/>
          <p:cNvSpPr txBox="1"/>
          <p:nvPr/>
        </p:nvSpPr>
        <p:spPr>
          <a:xfrm>
            <a:off x="1002125" y="4465975"/>
            <a:ext cx="7281900" cy="5262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800"/>
              </a:spcAft>
              <a:buClr>
                <a:schemeClr val="dk1"/>
              </a:buClr>
              <a:buSzPts val="1100"/>
              <a:buFont typeface="Arial"/>
              <a:buNone/>
            </a:pPr>
            <a:r>
              <a:rPr lang="es" sz="1200">
                <a:solidFill>
                  <a:srgbClr val="434343"/>
                </a:solidFill>
                <a:latin typeface="Nunito"/>
                <a:ea typeface="Nunito"/>
                <a:cs typeface="Nunito"/>
                <a:sym typeface="Nunito"/>
              </a:rPr>
              <a:t>Ser aliado de nuestros clientes en la construcción de </a:t>
            </a:r>
            <a:r>
              <a:rPr lang="es" sz="1200" b="1">
                <a:solidFill>
                  <a:srgbClr val="434343"/>
                </a:solidFill>
                <a:latin typeface="Nunito"/>
                <a:ea typeface="Nunito"/>
                <a:cs typeface="Nunito"/>
                <a:sym typeface="Nunito"/>
              </a:rPr>
              <a:t>MARCAS SALUDABLES</a:t>
            </a:r>
            <a:r>
              <a:rPr lang="es" sz="1200">
                <a:solidFill>
                  <a:srgbClr val="434343"/>
                </a:solidFill>
                <a:latin typeface="Nunito"/>
                <a:ea typeface="Nunito"/>
                <a:cs typeface="Nunito"/>
                <a:sym typeface="Nunito"/>
              </a:rPr>
              <a:t> es nuestro objetivo</a:t>
            </a:r>
            <a:endParaRPr sz="1200">
              <a:solidFill>
                <a:srgbClr val="434343"/>
              </a:solidFill>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CBC417AC-AD3A-E567-92F6-5E0A116F03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982" y="969353"/>
            <a:ext cx="8940018" cy="2793755"/>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70;p24">
            <a:extLst>
              <a:ext uri="{FF2B5EF4-FFF2-40B4-BE49-F238E27FC236}">
                <a16:creationId xmlns:a16="http://schemas.microsoft.com/office/drawing/2014/main" id="{469919DC-B822-8511-3E2A-D6442622B22A}"/>
              </a:ext>
            </a:extLst>
          </p:cNvPr>
          <p:cNvSpPr txBox="1"/>
          <p:nvPr/>
        </p:nvSpPr>
        <p:spPr>
          <a:xfrm>
            <a:off x="931050" y="4022843"/>
            <a:ext cx="7281900" cy="5262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800"/>
              </a:spcAft>
              <a:buClr>
                <a:schemeClr val="dk1"/>
              </a:buClr>
              <a:buSzPts val="1100"/>
              <a:buFont typeface="Arial"/>
              <a:buNone/>
            </a:pPr>
            <a:r>
              <a:rPr lang="es" sz="1800" dirty="0">
                <a:solidFill>
                  <a:srgbClr val="FF0000"/>
                </a:solidFill>
                <a:latin typeface="Nunito"/>
                <a:ea typeface="Nunito"/>
                <a:cs typeface="Nunito"/>
                <a:sym typeface="Nunito"/>
              </a:rPr>
              <a:t>Ser aliado de nuestros clientes en la construcción de </a:t>
            </a:r>
            <a:r>
              <a:rPr lang="es" sz="1800" b="1" dirty="0">
                <a:solidFill>
                  <a:srgbClr val="FF0000"/>
                </a:solidFill>
                <a:latin typeface="Nunito"/>
                <a:ea typeface="Nunito"/>
                <a:cs typeface="Nunito"/>
                <a:sym typeface="Nunito"/>
              </a:rPr>
              <a:t>MARCAS SALUDABLES</a:t>
            </a:r>
            <a:r>
              <a:rPr lang="es" sz="1800" dirty="0">
                <a:solidFill>
                  <a:srgbClr val="FF0000"/>
                </a:solidFill>
                <a:latin typeface="Nunito"/>
                <a:ea typeface="Nunito"/>
                <a:cs typeface="Nunito"/>
                <a:sym typeface="Nunito"/>
              </a:rPr>
              <a:t> es nuestro objetivo</a:t>
            </a:r>
            <a:endParaRPr sz="1800" dirty="0">
              <a:solidFill>
                <a:srgbClr val="FF0000"/>
              </a:solidFill>
              <a:latin typeface="Nunito"/>
              <a:ea typeface="Nunito"/>
              <a:cs typeface="Nunito"/>
              <a:sym typeface="Nunito"/>
            </a:endParaRPr>
          </a:p>
        </p:txBody>
      </p:sp>
    </p:spTree>
    <p:extLst>
      <p:ext uri="{BB962C8B-B14F-4D97-AF65-F5344CB8AC3E}">
        <p14:creationId xmlns:p14="http://schemas.microsoft.com/office/powerpoint/2010/main" val="3874951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5"/>
          <p:cNvSpPr txBox="1"/>
          <p:nvPr/>
        </p:nvSpPr>
        <p:spPr>
          <a:xfrm>
            <a:off x="344700" y="108850"/>
            <a:ext cx="1125000" cy="3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0015"/>
                </a:solidFill>
                <a:latin typeface="Oswald Medium"/>
                <a:ea typeface="Oswald Medium"/>
                <a:cs typeface="Oswald Medium"/>
                <a:sym typeface="Oswald Medium"/>
              </a:rPr>
              <a:t>EXPERIENCIA</a:t>
            </a:r>
            <a:endParaRPr>
              <a:solidFill>
                <a:srgbClr val="FF0015"/>
              </a:solidFill>
              <a:latin typeface="Oswald Medium"/>
              <a:ea typeface="Oswald Medium"/>
              <a:cs typeface="Oswald Medium"/>
              <a:sym typeface="Oswald Medium"/>
            </a:endParaRPr>
          </a:p>
        </p:txBody>
      </p:sp>
      <p:sp>
        <p:nvSpPr>
          <p:cNvPr id="176" name="Google Shape;176;p25"/>
          <p:cNvSpPr txBox="1"/>
          <p:nvPr/>
        </p:nvSpPr>
        <p:spPr>
          <a:xfrm>
            <a:off x="1616750" y="534525"/>
            <a:ext cx="6385200" cy="4644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s" sz="2100">
                <a:solidFill>
                  <a:schemeClr val="dk1"/>
                </a:solidFill>
                <a:latin typeface="Oswald Medium"/>
                <a:ea typeface="Oswald Medium"/>
                <a:cs typeface="Oswald Medium"/>
                <a:sym typeface="Oswald Medium"/>
              </a:rPr>
              <a:t>ALGUNAS DE LAS EMPRESAS QUE </a:t>
            </a:r>
            <a:r>
              <a:rPr lang="es" sz="2100">
                <a:solidFill>
                  <a:srgbClr val="FF0015"/>
                </a:solidFill>
                <a:latin typeface="Oswald Medium"/>
                <a:ea typeface="Oswald Medium"/>
                <a:cs typeface="Oswald Medium"/>
                <a:sym typeface="Oswald Medium"/>
              </a:rPr>
              <a:t>CONFÍAN EN NOSOTROS</a:t>
            </a:r>
            <a:endParaRPr sz="4000">
              <a:solidFill>
                <a:srgbClr val="FF0015"/>
              </a:solidFill>
              <a:latin typeface="Oswald Medium"/>
              <a:ea typeface="Oswald Medium"/>
              <a:cs typeface="Oswald Medium"/>
              <a:sym typeface="Oswald Medium"/>
            </a:endParaRPr>
          </a:p>
          <a:p>
            <a:pPr marL="0" lvl="0" indent="0" algn="ctr" rtl="0">
              <a:spcBef>
                <a:spcPts val="800"/>
              </a:spcBef>
              <a:spcAft>
                <a:spcPts val="0"/>
              </a:spcAft>
              <a:buNone/>
            </a:pPr>
            <a:endParaRPr sz="1900">
              <a:latin typeface="Oswald Light"/>
              <a:ea typeface="Oswald Light"/>
              <a:cs typeface="Oswald Light"/>
              <a:sym typeface="Oswald Light"/>
            </a:endParaRPr>
          </a:p>
          <a:p>
            <a:pPr marL="0" lvl="0" indent="0" algn="l" rtl="0">
              <a:spcBef>
                <a:spcPts val="0"/>
              </a:spcBef>
              <a:spcAft>
                <a:spcPts val="0"/>
              </a:spcAft>
              <a:buNone/>
            </a:pPr>
            <a:endParaRPr sz="1600">
              <a:latin typeface="Oswald Light"/>
              <a:ea typeface="Oswald Light"/>
              <a:cs typeface="Oswald Light"/>
              <a:sym typeface="Oswald Light"/>
            </a:endParaRPr>
          </a:p>
        </p:txBody>
      </p:sp>
      <p:pic>
        <p:nvPicPr>
          <p:cNvPr id="177" name="Google Shape;177;p25"/>
          <p:cNvPicPr preferRelativeResize="0"/>
          <p:nvPr/>
        </p:nvPicPr>
        <p:blipFill>
          <a:blip r:embed="rId3">
            <a:alphaModFix/>
          </a:blip>
          <a:stretch>
            <a:fillRect/>
          </a:stretch>
        </p:blipFill>
        <p:spPr>
          <a:xfrm>
            <a:off x="8128469" y="1253286"/>
            <a:ext cx="642802" cy="497301"/>
          </a:xfrm>
          <a:prstGeom prst="rect">
            <a:avLst/>
          </a:prstGeom>
          <a:noFill/>
          <a:ln>
            <a:noFill/>
          </a:ln>
        </p:spPr>
      </p:pic>
      <p:pic>
        <p:nvPicPr>
          <p:cNvPr id="178" name="Google Shape;178;p25"/>
          <p:cNvPicPr preferRelativeResize="0"/>
          <p:nvPr/>
        </p:nvPicPr>
        <p:blipFill>
          <a:blip r:embed="rId4">
            <a:alphaModFix/>
          </a:blip>
          <a:stretch>
            <a:fillRect/>
          </a:stretch>
        </p:blipFill>
        <p:spPr>
          <a:xfrm>
            <a:off x="825558" y="1252200"/>
            <a:ext cx="521191" cy="499473"/>
          </a:xfrm>
          <a:prstGeom prst="rect">
            <a:avLst/>
          </a:prstGeom>
          <a:noFill/>
          <a:ln>
            <a:noFill/>
          </a:ln>
        </p:spPr>
      </p:pic>
      <p:pic>
        <p:nvPicPr>
          <p:cNvPr id="179" name="Google Shape;179;p25"/>
          <p:cNvPicPr preferRelativeResize="0"/>
          <p:nvPr/>
        </p:nvPicPr>
        <p:blipFill>
          <a:blip r:embed="rId5">
            <a:alphaModFix/>
          </a:blip>
          <a:stretch>
            <a:fillRect/>
          </a:stretch>
        </p:blipFill>
        <p:spPr>
          <a:xfrm>
            <a:off x="1624099" y="1341461"/>
            <a:ext cx="1099516" cy="320950"/>
          </a:xfrm>
          <a:prstGeom prst="rect">
            <a:avLst/>
          </a:prstGeom>
          <a:noFill/>
          <a:ln>
            <a:noFill/>
          </a:ln>
        </p:spPr>
      </p:pic>
      <p:pic>
        <p:nvPicPr>
          <p:cNvPr id="180" name="Google Shape;180;p25"/>
          <p:cNvPicPr preferRelativeResize="0"/>
          <p:nvPr/>
        </p:nvPicPr>
        <p:blipFill>
          <a:blip r:embed="rId6">
            <a:alphaModFix/>
          </a:blip>
          <a:stretch>
            <a:fillRect/>
          </a:stretch>
        </p:blipFill>
        <p:spPr>
          <a:xfrm>
            <a:off x="2840272" y="1381411"/>
            <a:ext cx="1213941" cy="241050"/>
          </a:xfrm>
          <a:prstGeom prst="rect">
            <a:avLst/>
          </a:prstGeom>
          <a:noFill/>
          <a:ln>
            <a:noFill/>
          </a:ln>
        </p:spPr>
      </p:pic>
      <p:pic>
        <p:nvPicPr>
          <p:cNvPr id="181" name="Google Shape;181;p25"/>
          <p:cNvPicPr preferRelativeResize="0"/>
          <p:nvPr/>
        </p:nvPicPr>
        <p:blipFill>
          <a:blip r:embed="rId7">
            <a:alphaModFix/>
          </a:blip>
          <a:stretch>
            <a:fillRect/>
          </a:stretch>
        </p:blipFill>
        <p:spPr>
          <a:xfrm>
            <a:off x="4367113" y="1297376"/>
            <a:ext cx="781787" cy="409119"/>
          </a:xfrm>
          <a:prstGeom prst="rect">
            <a:avLst/>
          </a:prstGeom>
          <a:noFill/>
          <a:ln>
            <a:noFill/>
          </a:ln>
        </p:spPr>
      </p:pic>
      <p:pic>
        <p:nvPicPr>
          <p:cNvPr id="182" name="Google Shape;182;p25"/>
          <p:cNvPicPr preferRelativeResize="0"/>
          <p:nvPr/>
        </p:nvPicPr>
        <p:blipFill>
          <a:blip r:embed="rId8">
            <a:alphaModFix/>
          </a:blip>
          <a:stretch>
            <a:fillRect/>
          </a:stretch>
        </p:blipFill>
        <p:spPr>
          <a:xfrm>
            <a:off x="5626681" y="1302147"/>
            <a:ext cx="1035868" cy="399578"/>
          </a:xfrm>
          <a:prstGeom prst="rect">
            <a:avLst/>
          </a:prstGeom>
          <a:noFill/>
          <a:ln>
            <a:noFill/>
          </a:ln>
        </p:spPr>
      </p:pic>
      <p:pic>
        <p:nvPicPr>
          <p:cNvPr id="183" name="Google Shape;183;p25"/>
          <p:cNvPicPr preferRelativeResize="0"/>
          <p:nvPr/>
        </p:nvPicPr>
        <p:blipFill>
          <a:blip r:embed="rId9">
            <a:alphaModFix/>
          </a:blip>
          <a:stretch>
            <a:fillRect/>
          </a:stretch>
        </p:blipFill>
        <p:spPr>
          <a:xfrm>
            <a:off x="7002048" y="1286946"/>
            <a:ext cx="671034" cy="429981"/>
          </a:xfrm>
          <a:prstGeom prst="rect">
            <a:avLst/>
          </a:prstGeom>
          <a:noFill/>
          <a:ln>
            <a:noFill/>
          </a:ln>
        </p:spPr>
      </p:pic>
      <p:pic>
        <p:nvPicPr>
          <p:cNvPr id="184" name="Google Shape;184;p25"/>
          <p:cNvPicPr preferRelativeResize="0"/>
          <p:nvPr/>
        </p:nvPicPr>
        <p:blipFill>
          <a:blip r:embed="rId10">
            <a:alphaModFix/>
          </a:blip>
          <a:stretch>
            <a:fillRect/>
          </a:stretch>
        </p:blipFill>
        <p:spPr>
          <a:xfrm>
            <a:off x="8067545" y="2029313"/>
            <a:ext cx="764650" cy="529734"/>
          </a:xfrm>
          <a:prstGeom prst="rect">
            <a:avLst/>
          </a:prstGeom>
          <a:noFill/>
          <a:ln>
            <a:noFill/>
          </a:ln>
        </p:spPr>
      </p:pic>
      <p:pic>
        <p:nvPicPr>
          <p:cNvPr id="185" name="Google Shape;185;p25"/>
          <p:cNvPicPr preferRelativeResize="0"/>
          <p:nvPr/>
        </p:nvPicPr>
        <p:blipFill>
          <a:blip r:embed="rId11">
            <a:alphaModFix/>
          </a:blip>
          <a:stretch>
            <a:fillRect/>
          </a:stretch>
        </p:blipFill>
        <p:spPr>
          <a:xfrm>
            <a:off x="691813" y="2136444"/>
            <a:ext cx="788682" cy="315472"/>
          </a:xfrm>
          <a:prstGeom prst="rect">
            <a:avLst/>
          </a:prstGeom>
          <a:noFill/>
          <a:ln>
            <a:noFill/>
          </a:ln>
        </p:spPr>
      </p:pic>
      <p:pic>
        <p:nvPicPr>
          <p:cNvPr id="186" name="Google Shape;186;p25"/>
          <p:cNvPicPr preferRelativeResize="0"/>
          <p:nvPr/>
        </p:nvPicPr>
        <p:blipFill>
          <a:blip r:embed="rId12">
            <a:alphaModFix/>
          </a:blip>
          <a:stretch>
            <a:fillRect/>
          </a:stretch>
        </p:blipFill>
        <p:spPr>
          <a:xfrm>
            <a:off x="1706957" y="2163785"/>
            <a:ext cx="933800" cy="260790"/>
          </a:xfrm>
          <a:prstGeom prst="rect">
            <a:avLst/>
          </a:prstGeom>
          <a:noFill/>
          <a:ln>
            <a:noFill/>
          </a:ln>
        </p:spPr>
      </p:pic>
      <p:pic>
        <p:nvPicPr>
          <p:cNvPr id="187" name="Google Shape;187;p25"/>
          <p:cNvPicPr preferRelativeResize="0"/>
          <p:nvPr/>
        </p:nvPicPr>
        <p:blipFill>
          <a:blip r:embed="rId13">
            <a:alphaModFix/>
          </a:blip>
          <a:stretch>
            <a:fillRect/>
          </a:stretch>
        </p:blipFill>
        <p:spPr>
          <a:xfrm>
            <a:off x="2992962" y="2157475"/>
            <a:ext cx="908562" cy="273409"/>
          </a:xfrm>
          <a:prstGeom prst="rect">
            <a:avLst/>
          </a:prstGeom>
          <a:noFill/>
          <a:ln>
            <a:noFill/>
          </a:ln>
        </p:spPr>
      </p:pic>
      <p:pic>
        <p:nvPicPr>
          <p:cNvPr id="188" name="Google Shape;188;p25"/>
          <p:cNvPicPr preferRelativeResize="0"/>
          <p:nvPr/>
        </p:nvPicPr>
        <p:blipFill>
          <a:blip r:embed="rId14">
            <a:alphaModFix/>
          </a:blip>
          <a:stretch>
            <a:fillRect/>
          </a:stretch>
        </p:blipFill>
        <p:spPr>
          <a:xfrm>
            <a:off x="4107080" y="2148011"/>
            <a:ext cx="1301851" cy="292338"/>
          </a:xfrm>
          <a:prstGeom prst="rect">
            <a:avLst/>
          </a:prstGeom>
          <a:noFill/>
          <a:ln>
            <a:noFill/>
          </a:ln>
        </p:spPr>
      </p:pic>
      <p:pic>
        <p:nvPicPr>
          <p:cNvPr id="189" name="Google Shape;189;p25"/>
          <p:cNvPicPr preferRelativeResize="0"/>
          <p:nvPr/>
        </p:nvPicPr>
        <p:blipFill>
          <a:blip r:embed="rId15">
            <a:alphaModFix/>
          </a:blip>
          <a:stretch>
            <a:fillRect/>
          </a:stretch>
        </p:blipFill>
        <p:spPr>
          <a:xfrm>
            <a:off x="5621717" y="2089724"/>
            <a:ext cx="1045795" cy="408910"/>
          </a:xfrm>
          <a:prstGeom prst="rect">
            <a:avLst/>
          </a:prstGeom>
          <a:noFill/>
          <a:ln>
            <a:noFill/>
          </a:ln>
        </p:spPr>
      </p:pic>
      <p:pic>
        <p:nvPicPr>
          <p:cNvPr id="190" name="Google Shape;190;p25"/>
          <p:cNvPicPr preferRelativeResize="0"/>
          <p:nvPr/>
        </p:nvPicPr>
        <p:blipFill>
          <a:blip r:embed="rId16">
            <a:alphaModFix/>
          </a:blip>
          <a:stretch>
            <a:fillRect/>
          </a:stretch>
        </p:blipFill>
        <p:spPr>
          <a:xfrm>
            <a:off x="7003488" y="2011069"/>
            <a:ext cx="668154" cy="566220"/>
          </a:xfrm>
          <a:prstGeom prst="rect">
            <a:avLst/>
          </a:prstGeom>
          <a:noFill/>
          <a:ln>
            <a:noFill/>
          </a:ln>
        </p:spPr>
      </p:pic>
      <p:pic>
        <p:nvPicPr>
          <p:cNvPr id="191" name="Google Shape;191;p25"/>
          <p:cNvPicPr preferRelativeResize="0"/>
          <p:nvPr/>
        </p:nvPicPr>
        <p:blipFill>
          <a:blip r:embed="rId17">
            <a:alphaModFix/>
          </a:blip>
          <a:stretch>
            <a:fillRect/>
          </a:stretch>
        </p:blipFill>
        <p:spPr>
          <a:xfrm>
            <a:off x="8028109" y="2960731"/>
            <a:ext cx="843522" cy="271130"/>
          </a:xfrm>
          <a:prstGeom prst="rect">
            <a:avLst/>
          </a:prstGeom>
          <a:noFill/>
          <a:ln>
            <a:noFill/>
          </a:ln>
        </p:spPr>
      </p:pic>
      <p:pic>
        <p:nvPicPr>
          <p:cNvPr id="192" name="Google Shape;192;p25"/>
          <p:cNvPicPr preferRelativeResize="0"/>
          <p:nvPr/>
        </p:nvPicPr>
        <p:blipFill>
          <a:blip r:embed="rId18">
            <a:alphaModFix/>
          </a:blip>
          <a:stretch>
            <a:fillRect/>
          </a:stretch>
        </p:blipFill>
        <p:spPr>
          <a:xfrm>
            <a:off x="805339" y="2889721"/>
            <a:ext cx="561631" cy="413150"/>
          </a:xfrm>
          <a:prstGeom prst="rect">
            <a:avLst/>
          </a:prstGeom>
          <a:noFill/>
          <a:ln>
            <a:noFill/>
          </a:ln>
        </p:spPr>
      </p:pic>
      <p:pic>
        <p:nvPicPr>
          <p:cNvPr id="193" name="Google Shape;193;p25"/>
          <p:cNvPicPr preferRelativeResize="0"/>
          <p:nvPr/>
        </p:nvPicPr>
        <p:blipFill>
          <a:blip r:embed="rId19">
            <a:alphaModFix/>
          </a:blip>
          <a:stretch>
            <a:fillRect/>
          </a:stretch>
        </p:blipFill>
        <p:spPr>
          <a:xfrm>
            <a:off x="1711211" y="2900480"/>
            <a:ext cx="925292" cy="391632"/>
          </a:xfrm>
          <a:prstGeom prst="rect">
            <a:avLst/>
          </a:prstGeom>
          <a:noFill/>
          <a:ln>
            <a:noFill/>
          </a:ln>
        </p:spPr>
      </p:pic>
      <p:pic>
        <p:nvPicPr>
          <p:cNvPr id="194" name="Google Shape;194;p25"/>
          <p:cNvPicPr preferRelativeResize="0"/>
          <p:nvPr/>
        </p:nvPicPr>
        <p:blipFill>
          <a:blip r:embed="rId20">
            <a:alphaModFix/>
          </a:blip>
          <a:stretch>
            <a:fillRect/>
          </a:stretch>
        </p:blipFill>
        <p:spPr>
          <a:xfrm>
            <a:off x="3046496" y="2888812"/>
            <a:ext cx="801493" cy="414967"/>
          </a:xfrm>
          <a:prstGeom prst="rect">
            <a:avLst/>
          </a:prstGeom>
          <a:noFill/>
          <a:ln>
            <a:noFill/>
          </a:ln>
        </p:spPr>
      </p:pic>
      <p:pic>
        <p:nvPicPr>
          <p:cNvPr id="195" name="Google Shape;195;p25"/>
          <p:cNvPicPr preferRelativeResize="0"/>
          <p:nvPr/>
        </p:nvPicPr>
        <p:blipFill>
          <a:blip r:embed="rId21">
            <a:alphaModFix/>
          </a:blip>
          <a:stretch>
            <a:fillRect/>
          </a:stretch>
        </p:blipFill>
        <p:spPr>
          <a:xfrm>
            <a:off x="4220046" y="2979022"/>
            <a:ext cx="1075921" cy="234549"/>
          </a:xfrm>
          <a:prstGeom prst="rect">
            <a:avLst/>
          </a:prstGeom>
          <a:noFill/>
          <a:ln>
            <a:noFill/>
          </a:ln>
        </p:spPr>
      </p:pic>
      <p:pic>
        <p:nvPicPr>
          <p:cNvPr id="196" name="Google Shape;196;p25"/>
          <p:cNvPicPr preferRelativeResize="0"/>
          <p:nvPr/>
        </p:nvPicPr>
        <p:blipFill>
          <a:blip r:embed="rId22">
            <a:alphaModFix/>
          </a:blip>
          <a:stretch>
            <a:fillRect/>
          </a:stretch>
        </p:blipFill>
        <p:spPr>
          <a:xfrm>
            <a:off x="5669058" y="2902632"/>
            <a:ext cx="951114" cy="387328"/>
          </a:xfrm>
          <a:prstGeom prst="rect">
            <a:avLst/>
          </a:prstGeom>
          <a:noFill/>
          <a:ln>
            <a:noFill/>
          </a:ln>
        </p:spPr>
      </p:pic>
      <p:pic>
        <p:nvPicPr>
          <p:cNvPr id="197" name="Google Shape;197;p25"/>
          <p:cNvPicPr preferRelativeResize="0"/>
          <p:nvPr/>
        </p:nvPicPr>
        <p:blipFill>
          <a:blip r:embed="rId23">
            <a:alphaModFix/>
          </a:blip>
          <a:stretch>
            <a:fillRect/>
          </a:stretch>
        </p:blipFill>
        <p:spPr>
          <a:xfrm>
            <a:off x="6880299" y="2871430"/>
            <a:ext cx="914533" cy="449731"/>
          </a:xfrm>
          <a:prstGeom prst="rect">
            <a:avLst/>
          </a:prstGeom>
          <a:noFill/>
          <a:ln>
            <a:noFill/>
          </a:ln>
        </p:spPr>
      </p:pic>
      <p:pic>
        <p:nvPicPr>
          <p:cNvPr id="198" name="Google Shape;198;p25"/>
          <p:cNvPicPr preferRelativeResize="0"/>
          <p:nvPr/>
        </p:nvPicPr>
        <p:blipFill>
          <a:blip r:embed="rId24">
            <a:alphaModFix/>
          </a:blip>
          <a:stretch>
            <a:fillRect/>
          </a:stretch>
        </p:blipFill>
        <p:spPr>
          <a:xfrm>
            <a:off x="768548" y="3610866"/>
            <a:ext cx="635211" cy="477019"/>
          </a:xfrm>
          <a:prstGeom prst="rect">
            <a:avLst/>
          </a:prstGeom>
          <a:noFill/>
          <a:ln>
            <a:noFill/>
          </a:ln>
        </p:spPr>
      </p:pic>
      <p:pic>
        <p:nvPicPr>
          <p:cNvPr id="199" name="Google Shape;199;p25"/>
          <p:cNvPicPr preferRelativeResize="0"/>
          <p:nvPr/>
        </p:nvPicPr>
        <p:blipFill>
          <a:blip r:embed="rId25">
            <a:alphaModFix/>
          </a:blip>
          <a:stretch>
            <a:fillRect/>
          </a:stretch>
        </p:blipFill>
        <p:spPr>
          <a:xfrm>
            <a:off x="1711443" y="3744723"/>
            <a:ext cx="924829" cy="209304"/>
          </a:xfrm>
          <a:prstGeom prst="rect">
            <a:avLst/>
          </a:prstGeom>
          <a:noFill/>
          <a:ln>
            <a:noFill/>
          </a:ln>
        </p:spPr>
      </p:pic>
      <p:pic>
        <p:nvPicPr>
          <p:cNvPr id="200" name="Google Shape;200;p25"/>
          <p:cNvPicPr preferRelativeResize="0"/>
          <p:nvPr/>
        </p:nvPicPr>
        <p:blipFill>
          <a:blip r:embed="rId26">
            <a:alphaModFix/>
          </a:blip>
          <a:stretch>
            <a:fillRect/>
          </a:stretch>
        </p:blipFill>
        <p:spPr>
          <a:xfrm>
            <a:off x="3000648" y="3644939"/>
            <a:ext cx="893190" cy="408873"/>
          </a:xfrm>
          <a:prstGeom prst="rect">
            <a:avLst/>
          </a:prstGeom>
          <a:noFill/>
          <a:ln>
            <a:noFill/>
          </a:ln>
        </p:spPr>
      </p:pic>
      <p:pic>
        <p:nvPicPr>
          <p:cNvPr id="201" name="Google Shape;201;p25"/>
          <p:cNvPicPr preferRelativeResize="0"/>
          <p:nvPr/>
        </p:nvPicPr>
        <p:blipFill>
          <a:blip r:embed="rId27">
            <a:alphaModFix/>
          </a:blip>
          <a:stretch>
            <a:fillRect/>
          </a:stretch>
        </p:blipFill>
        <p:spPr>
          <a:xfrm>
            <a:off x="4201102" y="3693781"/>
            <a:ext cx="1113808" cy="311190"/>
          </a:xfrm>
          <a:prstGeom prst="rect">
            <a:avLst/>
          </a:prstGeom>
          <a:noFill/>
          <a:ln>
            <a:noFill/>
          </a:ln>
        </p:spPr>
      </p:pic>
      <p:pic>
        <p:nvPicPr>
          <p:cNvPr id="202" name="Google Shape;202;p25"/>
          <p:cNvPicPr preferRelativeResize="0"/>
          <p:nvPr/>
        </p:nvPicPr>
        <p:blipFill>
          <a:blip r:embed="rId28">
            <a:alphaModFix/>
          </a:blip>
          <a:stretch>
            <a:fillRect/>
          </a:stretch>
        </p:blipFill>
        <p:spPr>
          <a:xfrm>
            <a:off x="5733309" y="3664409"/>
            <a:ext cx="822611" cy="369933"/>
          </a:xfrm>
          <a:prstGeom prst="rect">
            <a:avLst/>
          </a:prstGeom>
          <a:noFill/>
          <a:ln>
            <a:noFill/>
          </a:ln>
        </p:spPr>
      </p:pic>
      <p:pic>
        <p:nvPicPr>
          <p:cNvPr id="203" name="Google Shape;203;p25"/>
          <p:cNvPicPr preferRelativeResize="0"/>
          <p:nvPr/>
        </p:nvPicPr>
        <p:blipFill>
          <a:blip r:embed="rId29">
            <a:alphaModFix/>
          </a:blip>
          <a:stretch>
            <a:fillRect/>
          </a:stretch>
        </p:blipFill>
        <p:spPr>
          <a:xfrm>
            <a:off x="6854395" y="3683080"/>
            <a:ext cx="966341" cy="332592"/>
          </a:xfrm>
          <a:prstGeom prst="rect">
            <a:avLst/>
          </a:prstGeom>
          <a:noFill/>
          <a:ln>
            <a:noFill/>
          </a:ln>
        </p:spPr>
      </p:pic>
      <p:pic>
        <p:nvPicPr>
          <p:cNvPr id="204" name="Google Shape;204;p25"/>
          <p:cNvPicPr preferRelativeResize="0"/>
          <p:nvPr/>
        </p:nvPicPr>
        <p:blipFill>
          <a:blip r:embed="rId30">
            <a:alphaModFix/>
          </a:blip>
          <a:stretch>
            <a:fillRect/>
          </a:stretch>
        </p:blipFill>
        <p:spPr>
          <a:xfrm>
            <a:off x="7972853" y="3711868"/>
            <a:ext cx="954034" cy="275016"/>
          </a:xfrm>
          <a:prstGeom prst="rect">
            <a:avLst/>
          </a:prstGeom>
          <a:noFill/>
          <a:ln>
            <a:noFill/>
          </a:ln>
        </p:spPr>
      </p:pic>
      <p:pic>
        <p:nvPicPr>
          <p:cNvPr id="205" name="Google Shape;205;p25"/>
          <p:cNvPicPr preferRelativeResize="0"/>
          <p:nvPr/>
        </p:nvPicPr>
        <p:blipFill>
          <a:blip r:embed="rId31">
            <a:alphaModFix/>
          </a:blip>
          <a:stretch>
            <a:fillRect/>
          </a:stretch>
        </p:blipFill>
        <p:spPr>
          <a:xfrm>
            <a:off x="700064" y="4345167"/>
            <a:ext cx="772179" cy="525695"/>
          </a:xfrm>
          <a:prstGeom prst="rect">
            <a:avLst/>
          </a:prstGeom>
          <a:noFill/>
          <a:ln>
            <a:noFill/>
          </a:ln>
        </p:spPr>
      </p:pic>
      <p:pic>
        <p:nvPicPr>
          <p:cNvPr id="206" name="Google Shape;206;p25"/>
          <p:cNvPicPr preferRelativeResize="0"/>
          <p:nvPr/>
        </p:nvPicPr>
        <p:blipFill>
          <a:blip r:embed="rId32">
            <a:alphaModFix/>
          </a:blip>
          <a:stretch>
            <a:fillRect/>
          </a:stretch>
        </p:blipFill>
        <p:spPr>
          <a:xfrm>
            <a:off x="1890893" y="4342652"/>
            <a:ext cx="565930" cy="530726"/>
          </a:xfrm>
          <a:prstGeom prst="rect">
            <a:avLst/>
          </a:prstGeom>
          <a:noFill/>
          <a:ln>
            <a:noFill/>
          </a:ln>
        </p:spPr>
      </p:pic>
      <p:pic>
        <p:nvPicPr>
          <p:cNvPr id="207" name="Google Shape;207;p25"/>
          <p:cNvPicPr preferRelativeResize="0"/>
          <p:nvPr/>
        </p:nvPicPr>
        <p:blipFill>
          <a:blip r:embed="rId33">
            <a:alphaModFix/>
          </a:blip>
          <a:stretch>
            <a:fillRect/>
          </a:stretch>
        </p:blipFill>
        <p:spPr>
          <a:xfrm>
            <a:off x="3050751" y="4536359"/>
            <a:ext cx="792984" cy="143312"/>
          </a:xfrm>
          <a:prstGeom prst="rect">
            <a:avLst/>
          </a:prstGeom>
          <a:noFill/>
          <a:ln>
            <a:noFill/>
          </a:ln>
        </p:spPr>
      </p:pic>
      <p:pic>
        <p:nvPicPr>
          <p:cNvPr id="208" name="Google Shape;208;p25"/>
          <p:cNvPicPr preferRelativeResize="0"/>
          <p:nvPr/>
        </p:nvPicPr>
        <p:blipFill>
          <a:blip r:embed="rId34">
            <a:alphaModFix/>
          </a:blip>
          <a:stretch>
            <a:fillRect/>
          </a:stretch>
        </p:blipFill>
        <p:spPr>
          <a:xfrm>
            <a:off x="4477557" y="4298634"/>
            <a:ext cx="560899" cy="618761"/>
          </a:xfrm>
          <a:prstGeom prst="rect">
            <a:avLst/>
          </a:prstGeom>
          <a:noFill/>
          <a:ln>
            <a:noFill/>
          </a:ln>
        </p:spPr>
      </p:pic>
      <p:pic>
        <p:nvPicPr>
          <p:cNvPr id="209" name="Google Shape;209;p25"/>
          <p:cNvPicPr preferRelativeResize="0"/>
          <p:nvPr/>
        </p:nvPicPr>
        <p:blipFill>
          <a:blip r:embed="rId35">
            <a:alphaModFix/>
          </a:blip>
          <a:stretch>
            <a:fillRect/>
          </a:stretch>
        </p:blipFill>
        <p:spPr>
          <a:xfrm>
            <a:off x="5535927" y="4484766"/>
            <a:ext cx="1217377" cy="246498"/>
          </a:xfrm>
          <a:prstGeom prst="rect">
            <a:avLst/>
          </a:prstGeom>
          <a:noFill/>
          <a:ln>
            <a:noFill/>
          </a:ln>
        </p:spPr>
      </p:pic>
      <p:pic>
        <p:nvPicPr>
          <p:cNvPr id="210" name="Google Shape;210;p25"/>
          <p:cNvPicPr preferRelativeResize="0"/>
          <p:nvPr/>
        </p:nvPicPr>
        <p:blipFill>
          <a:blip r:embed="rId36">
            <a:alphaModFix/>
          </a:blip>
          <a:stretch>
            <a:fillRect/>
          </a:stretch>
        </p:blipFill>
        <p:spPr>
          <a:xfrm>
            <a:off x="7035736" y="4332591"/>
            <a:ext cx="603658" cy="550848"/>
          </a:xfrm>
          <a:prstGeom prst="rect">
            <a:avLst/>
          </a:prstGeom>
          <a:noFill/>
          <a:ln>
            <a:noFill/>
          </a:ln>
        </p:spPr>
      </p:pic>
      <p:pic>
        <p:nvPicPr>
          <p:cNvPr id="211" name="Google Shape;211;p25"/>
          <p:cNvPicPr preferRelativeResize="0"/>
          <p:nvPr/>
        </p:nvPicPr>
        <p:blipFill>
          <a:blip r:embed="rId37">
            <a:alphaModFix/>
          </a:blip>
          <a:stretch>
            <a:fillRect/>
          </a:stretch>
        </p:blipFill>
        <p:spPr>
          <a:xfrm>
            <a:off x="8176967" y="4277255"/>
            <a:ext cx="545808" cy="66152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p26"/>
          <p:cNvPicPr preferRelativeResize="0"/>
          <p:nvPr/>
        </p:nvPicPr>
        <p:blipFill rotWithShape="1">
          <a:blip r:embed="rId3">
            <a:alphaModFix/>
          </a:blip>
          <a:srcRect/>
          <a:stretch/>
        </p:blipFill>
        <p:spPr>
          <a:xfrm>
            <a:off x="0" y="0"/>
            <a:ext cx="9144000" cy="5153030"/>
          </a:xfrm>
          <a:prstGeom prst="rect">
            <a:avLst/>
          </a:prstGeom>
          <a:noFill/>
          <a:ln>
            <a:noFill/>
          </a:ln>
        </p:spPr>
      </p:pic>
      <p:sp>
        <p:nvSpPr>
          <p:cNvPr id="217" name="Google Shape;217;p26"/>
          <p:cNvSpPr txBox="1"/>
          <p:nvPr/>
        </p:nvSpPr>
        <p:spPr>
          <a:xfrm>
            <a:off x="925800" y="1702725"/>
            <a:ext cx="7292400" cy="9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5000">
                <a:solidFill>
                  <a:schemeClr val="lt1"/>
                </a:solidFill>
                <a:latin typeface="Oswald Medium"/>
                <a:ea typeface="Oswald Medium"/>
                <a:cs typeface="Oswald Medium"/>
                <a:sym typeface="Oswald Medium"/>
              </a:rPr>
              <a:t>3. LAS INVESTIGACIONES, METODOLOGÍAS Y EQUIPOS</a:t>
            </a:r>
            <a:endParaRPr sz="5000" b="1">
              <a:solidFill>
                <a:schemeClr val="lt1"/>
              </a:solidFill>
              <a:latin typeface="Oswald"/>
              <a:ea typeface="Oswald"/>
              <a:cs typeface="Oswald"/>
              <a:sym typeface="Oswa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7"/>
          <p:cNvSpPr txBox="1"/>
          <p:nvPr/>
        </p:nvSpPr>
        <p:spPr>
          <a:xfrm>
            <a:off x="244900" y="45350"/>
            <a:ext cx="3011700" cy="3357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0"/>
              </a:spcAft>
              <a:buNone/>
            </a:pPr>
            <a:r>
              <a:rPr lang="es" sz="1300">
                <a:solidFill>
                  <a:srgbClr val="FF0015"/>
                </a:solidFill>
                <a:latin typeface="Oswald Medium"/>
                <a:ea typeface="Oswald Medium"/>
                <a:cs typeface="Oswald Medium"/>
                <a:sym typeface="Oswald Medium"/>
              </a:rPr>
              <a:t>INVESTIGACIÓN, METODOLOGÍA Y EQUIPO</a:t>
            </a:r>
            <a:endParaRPr sz="1600">
              <a:solidFill>
                <a:srgbClr val="FF0015"/>
              </a:solidFill>
              <a:latin typeface="Oswald Medium"/>
              <a:ea typeface="Oswald Medium"/>
              <a:cs typeface="Oswald Medium"/>
              <a:sym typeface="Oswald Medium"/>
            </a:endParaRPr>
          </a:p>
        </p:txBody>
      </p:sp>
      <p:sp>
        <p:nvSpPr>
          <p:cNvPr id="223" name="Google Shape;223;p27"/>
          <p:cNvSpPr txBox="1"/>
          <p:nvPr/>
        </p:nvSpPr>
        <p:spPr>
          <a:xfrm>
            <a:off x="2213800" y="670000"/>
            <a:ext cx="4966800" cy="4644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s" sz="2400">
                <a:solidFill>
                  <a:schemeClr val="dk1"/>
                </a:solidFill>
                <a:latin typeface="Oswald Medium"/>
                <a:ea typeface="Oswald Medium"/>
                <a:cs typeface="Oswald Medium"/>
                <a:sym typeface="Oswald Medium"/>
              </a:rPr>
              <a:t>LAS INVESTIGACIONES QUE </a:t>
            </a:r>
            <a:r>
              <a:rPr lang="es" sz="2400" u="sng">
                <a:solidFill>
                  <a:srgbClr val="FF0015"/>
                </a:solidFill>
                <a:latin typeface="Oswald Medium"/>
                <a:ea typeface="Oswald Medium"/>
                <a:cs typeface="Oswald Medium"/>
                <a:sym typeface="Oswald Medium"/>
              </a:rPr>
              <a:t>REALIZAMOS</a:t>
            </a:r>
            <a:endParaRPr sz="4300" u="sng">
              <a:solidFill>
                <a:srgbClr val="FF0015"/>
              </a:solidFill>
              <a:latin typeface="Oswald Medium"/>
              <a:ea typeface="Oswald Medium"/>
              <a:cs typeface="Oswald Medium"/>
              <a:sym typeface="Oswald Medium"/>
            </a:endParaRPr>
          </a:p>
          <a:p>
            <a:pPr marL="0" lvl="0" indent="0" algn="ctr" rtl="0">
              <a:spcBef>
                <a:spcPts val="800"/>
              </a:spcBef>
              <a:spcAft>
                <a:spcPts val="0"/>
              </a:spcAft>
              <a:buNone/>
            </a:pPr>
            <a:endParaRPr sz="1700">
              <a:latin typeface="Oswald Light"/>
              <a:ea typeface="Oswald Light"/>
              <a:cs typeface="Oswald Light"/>
              <a:sym typeface="Oswald Light"/>
            </a:endParaRPr>
          </a:p>
          <a:p>
            <a:pPr marL="0" lvl="0" indent="0" algn="l" rtl="0">
              <a:spcBef>
                <a:spcPts val="0"/>
              </a:spcBef>
              <a:spcAft>
                <a:spcPts val="0"/>
              </a:spcAft>
              <a:buNone/>
            </a:pPr>
            <a:endParaRPr>
              <a:latin typeface="Oswald Light"/>
              <a:ea typeface="Oswald Light"/>
              <a:cs typeface="Oswald Light"/>
              <a:sym typeface="Oswald Light"/>
            </a:endParaRPr>
          </a:p>
        </p:txBody>
      </p:sp>
      <p:sp>
        <p:nvSpPr>
          <p:cNvPr id="224" name="Google Shape;224;p27"/>
          <p:cNvSpPr/>
          <p:nvPr/>
        </p:nvSpPr>
        <p:spPr>
          <a:xfrm>
            <a:off x="2547933" y="1498500"/>
            <a:ext cx="1951200" cy="3028500"/>
          </a:xfrm>
          <a:prstGeom prst="roundRect">
            <a:avLst>
              <a:gd name="adj" fmla="val 16667"/>
            </a:avLst>
          </a:prstGeom>
          <a:solidFill>
            <a:srgbClr val="FF001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5" name="Google Shape;225;p27"/>
          <p:cNvSpPr/>
          <p:nvPr/>
        </p:nvSpPr>
        <p:spPr>
          <a:xfrm>
            <a:off x="4797517" y="1498500"/>
            <a:ext cx="1925100" cy="30285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6" name="Google Shape;226;p27"/>
          <p:cNvSpPr/>
          <p:nvPr/>
        </p:nvSpPr>
        <p:spPr>
          <a:xfrm>
            <a:off x="391425" y="1498500"/>
            <a:ext cx="1925100" cy="3028500"/>
          </a:xfrm>
          <a:prstGeom prst="roundRect">
            <a:avLst>
              <a:gd name="adj" fmla="val 16667"/>
            </a:avLst>
          </a:prstGeom>
          <a:solidFill>
            <a:srgbClr val="181818"/>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a:p>
        </p:txBody>
      </p:sp>
      <p:sp>
        <p:nvSpPr>
          <p:cNvPr id="227" name="Google Shape;227;p27"/>
          <p:cNvSpPr/>
          <p:nvPr/>
        </p:nvSpPr>
        <p:spPr>
          <a:xfrm>
            <a:off x="6984775" y="1498500"/>
            <a:ext cx="1951200" cy="3028500"/>
          </a:xfrm>
          <a:prstGeom prst="roundRect">
            <a:avLst>
              <a:gd name="adj" fmla="val 16667"/>
            </a:avLst>
          </a:prstGeom>
          <a:solidFill>
            <a:srgbClr val="FF001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8" name="Google Shape;228;p27"/>
          <p:cNvSpPr txBox="1"/>
          <p:nvPr/>
        </p:nvSpPr>
        <p:spPr>
          <a:xfrm>
            <a:off x="391425" y="3157050"/>
            <a:ext cx="1925100" cy="100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300">
                <a:solidFill>
                  <a:schemeClr val="lt1"/>
                </a:solidFill>
                <a:latin typeface="Nunito Light"/>
                <a:ea typeface="Nunito Light"/>
                <a:cs typeface="Nunito Light"/>
                <a:sym typeface="Nunito Light"/>
              </a:rPr>
              <a:t>Pre Test y post Test, evaluación de piezas gráficas y evaluación de sitios web y apps.</a:t>
            </a:r>
            <a:endParaRPr sz="1300" b="1">
              <a:solidFill>
                <a:schemeClr val="lt1"/>
              </a:solidFill>
              <a:latin typeface="Nunito"/>
              <a:ea typeface="Nunito"/>
              <a:cs typeface="Nunito"/>
              <a:sym typeface="Nunito"/>
            </a:endParaRPr>
          </a:p>
          <a:p>
            <a:pPr marL="0" lvl="0" indent="0" algn="ctr" rtl="0">
              <a:spcBef>
                <a:spcPts val="0"/>
              </a:spcBef>
              <a:spcAft>
                <a:spcPts val="0"/>
              </a:spcAft>
              <a:buNone/>
            </a:pPr>
            <a:endParaRPr sz="1300">
              <a:solidFill>
                <a:schemeClr val="lt1"/>
              </a:solidFill>
              <a:latin typeface="Nunito Light"/>
              <a:ea typeface="Nunito Light"/>
              <a:cs typeface="Nunito Light"/>
              <a:sym typeface="Nunito Light"/>
            </a:endParaRPr>
          </a:p>
        </p:txBody>
      </p:sp>
      <p:sp>
        <p:nvSpPr>
          <p:cNvPr id="229" name="Google Shape;229;p27"/>
          <p:cNvSpPr txBox="1"/>
          <p:nvPr/>
        </p:nvSpPr>
        <p:spPr>
          <a:xfrm>
            <a:off x="2547923" y="3157050"/>
            <a:ext cx="1951200" cy="100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300">
                <a:solidFill>
                  <a:schemeClr val="lt1"/>
                </a:solidFill>
                <a:latin typeface="Nunito Light"/>
                <a:ea typeface="Nunito Light"/>
                <a:cs typeface="Nunito Light"/>
                <a:sym typeface="Nunito Light"/>
              </a:rPr>
              <a:t>Evaluación de proyectos, prueba de concepto y estudios de viabilidad.</a:t>
            </a:r>
            <a:endParaRPr sz="1300">
              <a:solidFill>
                <a:schemeClr val="lt1"/>
              </a:solidFill>
              <a:latin typeface="Nunito Light"/>
              <a:ea typeface="Nunito Light"/>
              <a:cs typeface="Nunito Light"/>
              <a:sym typeface="Nunito Light"/>
            </a:endParaRPr>
          </a:p>
          <a:p>
            <a:pPr marL="0" lvl="0" indent="0" algn="ctr" rtl="0">
              <a:spcBef>
                <a:spcPts val="0"/>
              </a:spcBef>
              <a:spcAft>
                <a:spcPts val="0"/>
              </a:spcAft>
              <a:buClr>
                <a:schemeClr val="dk1"/>
              </a:buClr>
              <a:buSzPts val="1100"/>
              <a:buFont typeface="Arial"/>
              <a:buNone/>
            </a:pPr>
            <a:endParaRPr sz="1300">
              <a:solidFill>
                <a:schemeClr val="lt1"/>
              </a:solidFill>
              <a:latin typeface="Nunito Light"/>
              <a:ea typeface="Nunito Light"/>
              <a:cs typeface="Nunito Light"/>
              <a:sym typeface="Nunito Light"/>
            </a:endParaRPr>
          </a:p>
          <a:p>
            <a:pPr marL="0" lvl="0" indent="0" algn="ctr" rtl="0">
              <a:spcBef>
                <a:spcPts val="0"/>
              </a:spcBef>
              <a:spcAft>
                <a:spcPts val="0"/>
              </a:spcAft>
              <a:buClr>
                <a:schemeClr val="dk1"/>
              </a:buClr>
              <a:buSzPts val="1100"/>
              <a:buFont typeface="Arial"/>
              <a:buNone/>
            </a:pPr>
            <a:endParaRPr sz="1300">
              <a:solidFill>
                <a:schemeClr val="lt1"/>
              </a:solidFill>
              <a:latin typeface="Nunito Light"/>
              <a:ea typeface="Nunito Light"/>
              <a:cs typeface="Nunito Light"/>
              <a:sym typeface="Nunito Light"/>
            </a:endParaRPr>
          </a:p>
          <a:p>
            <a:pPr marL="0" lvl="0" indent="0" algn="ctr" rtl="0">
              <a:spcBef>
                <a:spcPts val="0"/>
              </a:spcBef>
              <a:spcAft>
                <a:spcPts val="0"/>
              </a:spcAft>
              <a:buNone/>
            </a:pPr>
            <a:endParaRPr sz="1300">
              <a:solidFill>
                <a:schemeClr val="lt1"/>
              </a:solidFill>
              <a:latin typeface="Nunito Light"/>
              <a:ea typeface="Nunito Light"/>
              <a:cs typeface="Nunito Light"/>
              <a:sym typeface="Nunito Light"/>
            </a:endParaRPr>
          </a:p>
        </p:txBody>
      </p:sp>
      <p:sp>
        <p:nvSpPr>
          <p:cNvPr id="230" name="Google Shape;230;p27"/>
          <p:cNvSpPr txBox="1"/>
          <p:nvPr/>
        </p:nvSpPr>
        <p:spPr>
          <a:xfrm>
            <a:off x="4797525" y="3157050"/>
            <a:ext cx="1925100" cy="155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300">
                <a:solidFill>
                  <a:schemeClr val="lt1"/>
                </a:solidFill>
                <a:latin typeface="Nunito Light"/>
                <a:ea typeface="Nunito Light"/>
                <a:cs typeface="Nunito Light"/>
                <a:sym typeface="Nunito Light"/>
              </a:rPr>
              <a:t>Comunidades y paneles de investigación y Shopper Labs.</a:t>
            </a:r>
            <a:endParaRPr sz="1300">
              <a:solidFill>
                <a:schemeClr val="lt1"/>
              </a:solidFill>
              <a:latin typeface="Nunito Light"/>
              <a:ea typeface="Nunito Light"/>
              <a:cs typeface="Nunito Light"/>
              <a:sym typeface="Nunito Light"/>
            </a:endParaRPr>
          </a:p>
          <a:p>
            <a:pPr marL="0" lvl="0" indent="0" algn="ctr" rtl="0">
              <a:spcBef>
                <a:spcPts val="0"/>
              </a:spcBef>
              <a:spcAft>
                <a:spcPts val="0"/>
              </a:spcAft>
              <a:buClr>
                <a:schemeClr val="dk1"/>
              </a:buClr>
              <a:buSzPts val="1100"/>
              <a:buFont typeface="Arial"/>
              <a:buNone/>
            </a:pPr>
            <a:endParaRPr sz="1300">
              <a:solidFill>
                <a:schemeClr val="lt1"/>
              </a:solidFill>
              <a:latin typeface="Nunito Light"/>
              <a:ea typeface="Nunito Light"/>
              <a:cs typeface="Nunito Light"/>
              <a:sym typeface="Nunito Light"/>
            </a:endParaRPr>
          </a:p>
          <a:p>
            <a:pPr marL="0" lvl="0" indent="0" algn="ctr" rtl="0">
              <a:spcBef>
                <a:spcPts val="0"/>
              </a:spcBef>
              <a:spcAft>
                <a:spcPts val="0"/>
              </a:spcAft>
              <a:buClr>
                <a:schemeClr val="dk1"/>
              </a:buClr>
              <a:buSzPts val="1100"/>
              <a:buFont typeface="Arial"/>
              <a:buNone/>
            </a:pPr>
            <a:endParaRPr sz="1300">
              <a:solidFill>
                <a:schemeClr val="lt1"/>
              </a:solidFill>
              <a:latin typeface="Nunito Light"/>
              <a:ea typeface="Nunito Light"/>
              <a:cs typeface="Nunito Light"/>
              <a:sym typeface="Nunito Light"/>
            </a:endParaRPr>
          </a:p>
          <a:p>
            <a:pPr marL="0" lvl="0" indent="0" algn="ctr" rtl="0">
              <a:spcBef>
                <a:spcPts val="0"/>
              </a:spcBef>
              <a:spcAft>
                <a:spcPts val="0"/>
              </a:spcAft>
              <a:buClr>
                <a:schemeClr val="dk1"/>
              </a:buClr>
              <a:buSzPts val="1100"/>
              <a:buFont typeface="Arial"/>
              <a:buNone/>
            </a:pPr>
            <a:endParaRPr sz="1300">
              <a:solidFill>
                <a:schemeClr val="lt1"/>
              </a:solidFill>
              <a:latin typeface="Nunito Light"/>
              <a:ea typeface="Nunito Light"/>
              <a:cs typeface="Nunito Light"/>
              <a:sym typeface="Nunito Light"/>
            </a:endParaRPr>
          </a:p>
          <a:p>
            <a:pPr marL="0" lvl="0" indent="0" algn="ctr" rtl="0">
              <a:spcBef>
                <a:spcPts val="0"/>
              </a:spcBef>
              <a:spcAft>
                <a:spcPts val="0"/>
              </a:spcAft>
              <a:buClr>
                <a:schemeClr val="dk1"/>
              </a:buClr>
              <a:buSzPts val="1100"/>
              <a:buFont typeface="Arial"/>
              <a:buNone/>
            </a:pPr>
            <a:endParaRPr sz="1300">
              <a:solidFill>
                <a:schemeClr val="lt1"/>
              </a:solidFill>
              <a:latin typeface="Nunito Light"/>
              <a:ea typeface="Nunito Light"/>
              <a:cs typeface="Nunito Light"/>
              <a:sym typeface="Nunito Light"/>
            </a:endParaRPr>
          </a:p>
          <a:p>
            <a:pPr marL="0" lvl="0" indent="0" algn="ctr" rtl="0">
              <a:spcBef>
                <a:spcPts val="0"/>
              </a:spcBef>
              <a:spcAft>
                <a:spcPts val="0"/>
              </a:spcAft>
              <a:buNone/>
            </a:pPr>
            <a:endParaRPr sz="1300">
              <a:solidFill>
                <a:schemeClr val="lt1"/>
              </a:solidFill>
              <a:latin typeface="Nunito Light"/>
              <a:ea typeface="Nunito Light"/>
              <a:cs typeface="Nunito Light"/>
              <a:sym typeface="Nunito Light"/>
            </a:endParaRPr>
          </a:p>
        </p:txBody>
      </p:sp>
      <p:sp>
        <p:nvSpPr>
          <p:cNvPr id="231" name="Google Shape;231;p27"/>
          <p:cNvSpPr txBox="1"/>
          <p:nvPr/>
        </p:nvSpPr>
        <p:spPr>
          <a:xfrm>
            <a:off x="7021025" y="3157050"/>
            <a:ext cx="1925100" cy="155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300">
                <a:solidFill>
                  <a:schemeClr val="lt1"/>
                </a:solidFill>
                <a:latin typeface="Nunito Light"/>
                <a:ea typeface="Nunito Light"/>
                <a:cs typeface="Nunito Light"/>
                <a:sym typeface="Nunito Light"/>
              </a:rPr>
              <a:t>Netnografía, tracking de marca y estudios de posicionamiento.</a:t>
            </a:r>
            <a:endParaRPr sz="1300">
              <a:solidFill>
                <a:schemeClr val="lt1"/>
              </a:solidFill>
              <a:latin typeface="Nunito Light"/>
              <a:ea typeface="Nunito Light"/>
              <a:cs typeface="Nunito Light"/>
              <a:sym typeface="Nunito Light"/>
            </a:endParaRPr>
          </a:p>
          <a:p>
            <a:pPr marL="0" lvl="0" indent="0" algn="ctr" rtl="0">
              <a:spcBef>
                <a:spcPts val="0"/>
              </a:spcBef>
              <a:spcAft>
                <a:spcPts val="0"/>
              </a:spcAft>
              <a:buClr>
                <a:schemeClr val="dk1"/>
              </a:buClr>
              <a:buSzPts val="1100"/>
              <a:buFont typeface="Arial"/>
              <a:buNone/>
            </a:pPr>
            <a:endParaRPr sz="1300">
              <a:solidFill>
                <a:schemeClr val="lt1"/>
              </a:solidFill>
              <a:latin typeface="Nunito Light"/>
              <a:ea typeface="Nunito Light"/>
              <a:cs typeface="Nunito Light"/>
              <a:sym typeface="Nunito Light"/>
            </a:endParaRPr>
          </a:p>
          <a:p>
            <a:pPr marL="0" lvl="0" indent="0" algn="ctr" rtl="0">
              <a:spcBef>
                <a:spcPts val="0"/>
              </a:spcBef>
              <a:spcAft>
                <a:spcPts val="0"/>
              </a:spcAft>
              <a:buClr>
                <a:schemeClr val="dk1"/>
              </a:buClr>
              <a:buSzPts val="1100"/>
              <a:buFont typeface="Arial"/>
              <a:buNone/>
            </a:pPr>
            <a:endParaRPr sz="1300">
              <a:solidFill>
                <a:schemeClr val="lt1"/>
              </a:solidFill>
              <a:latin typeface="Nunito Light"/>
              <a:ea typeface="Nunito Light"/>
              <a:cs typeface="Nunito Light"/>
              <a:sym typeface="Nunito Light"/>
            </a:endParaRPr>
          </a:p>
          <a:p>
            <a:pPr marL="0" lvl="0" indent="0" algn="ctr" rtl="0">
              <a:spcBef>
                <a:spcPts val="0"/>
              </a:spcBef>
              <a:spcAft>
                <a:spcPts val="0"/>
              </a:spcAft>
              <a:buClr>
                <a:schemeClr val="dk1"/>
              </a:buClr>
              <a:buSzPts val="1100"/>
              <a:buFont typeface="Arial"/>
              <a:buNone/>
            </a:pPr>
            <a:endParaRPr sz="1300">
              <a:solidFill>
                <a:schemeClr val="lt1"/>
              </a:solidFill>
              <a:latin typeface="Nunito Light"/>
              <a:ea typeface="Nunito Light"/>
              <a:cs typeface="Nunito Light"/>
              <a:sym typeface="Nunito Light"/>
            </a:endParaRPr>
          </a:p>
          <a:p>
            <a:pPr marL="0" lvl="0" indent="0" algn="ctr" rtl="0">
              <a:spcBef>
                <a:spcPts val="0"/>
              </a:spcBef>
              <a:spcAft>
                <a:spcPts val="0"/>
              </a:spcAft>
              <a:buClr>
                <a:schemeClr val="dk1"/>
              </a:buClr>
              <a:buSzPts val="1100"/>
              <a:buFont typeface="Arial"/>
              <a:buNone/>
            </a:pPr>
            <a:endParaRPr sz="1300">
              <a:solidFill>
                <a:schemeClr val="lt1"/>
              </a:solidFill>
              <a:latin typeface="Nunito Light"/>
              <a:ea typeface="Nunito Light"/>
              <a:cs typeface="Nunito Light"/>
              <a:sym typeface="Nunito Light"/>
            </a:endParaRPr>
          </a:p>
          <a:p>
            <a:pPr marL="0" lvl="0" indent="0" algn="ctr" rtl="0">
              <a:spcBef>
                <a:spcPts val="0"/>
              </a:spcBef>
              <a:spcAft>
                <a:spcPts val="0"/>
              </a:spcAft>
              <a:buNone/>
            </a:pPr>
            <a:endParaRPr sz="1300">
              <a:solidFill>
                <a:schemeClr val="lt1"/>
              </a:solidFill>
              <a:latin typeface="Nunito Light"/>
              <a:ea typeface="Nunito Light"/>
              <a:cs typeface="Nunito Light"/>
              <a:sym typeface="Nunito Light"/>
            </a:endParaRPr>
          </a:p>
        </p:txBody>
      </p:sp>
      <p:pic>
        <p:nvPicPr>
          <p:cNvPr id="232" name="Google Shape;232;p27"/>
          <p:cNvPicPr preferRelativeResize="0"/>
          <p:nvPr/>
        </p:nvPicPr>
        <p:blipFill>
          <a:blip r:embed="rId3">
            <a:alphaModFix/>
          </a:blip>
          <a:stretch>
            <a:fillRect/>
          </a:stretch>
        </p:blipFill>
        <p:spPr>
          <a:xfrm>
            <a:off x="927825" y="1815450"/>
            <a:ext cx="760685" cy="771775"/>
          </a:xfrm>
          <a:prstGeom prst="rect">
            <a:avLst/>
          </a:prstGeom>
          <a:noFill/>
          <a:ln>
            <a:noFill/>
          </a:ln>
        </p:spPr>
      </p:pic>
      <p:pic>
        <p:nvPicPr>
          <p:cNvPr id="233" name="Google Shape;233;p27"/>
          <p:cNvPicPr preferRelativeResize="0"/>
          <p:nvPr/>
        </p:nvPicPr>
        <p:blipFill>
          <a:blip r:embed="rId4">
            <a:alphaModFix/>
          </a:blip>
          <a:stretch>
            <a:fillRect/>
          </a:stretch>
        </p:blipFill>
        <p:spPr>
          <a:xfrm>
            <a:off x="3132875" y="1799362"/>
            <a:ext cx="807400" cy="807400"/>
          </a:xfrm>
          <a:prstGeom prst="rect">
            <a:avLst/>
          </a:prstGeom>
          <a:noFill/>
          <a:ln>
            <a:noFill/>
          </a:ln>
        </p:spPr>
      </p:pic>
      <p:pic>
        <p:nvPicPr>
          <p:cNvPr id="234" name="Google Shape;234;p27"/>
          <p:cNvPicPr preferRelativeResize="0"/>
          <p:nvPr/>
        </p:nvPicPr>
        <p:blipFill>
          <a:blip r:embed="rId5">
            <a:alphaModFix/>
          </a:blip>
          <a:stretch>
            <a:fillRect/>
          </a:stretch>
        </p:blipFill>
        <p:spPr>
          <a:xfrm>
            <a:off x="5425550" y="1822737"/>
            <a:ext cx="760675" cy="760652"/>
          </a:xfrm>
          <a:prstGeom prst="rect">
            <a:avLst/>
          </a:prstGeom>
          <a:noFill/>
          <a:ln>
            <a:noFill/>
          </a:ln>
        </p:spPr>
      </p:pic>
      <p:pic>
        <p:nvPicPr>
          <p:cNvPr id="235" name="Google Shape;235;p27"/>
          <p:cNvPicPr preferRelativeResize="0"/>
          <p:nvPr/>
        </p:nvPicPr>
        <p:blipFill>
          <a:blip r:embed="rId6">
            <a:alphaModFix/>
          </a:blip>
          <a:stretch>
            <a:fillRect/>
          </a:stretch>
        </p:blipFill>
        <p:spPr>
          <a:xfrm>
            <a:off x="7615462" y="1851188"/>
            <a:ext cx="736225" cy="703740"/>
          </a:xfrm>
          <a:prstGeom prst="rect">
            <a:avLst/>
          </a:prstGeom>
          <a:noFill/>
          <a:ln>
            <a:noFill/>
          </a:ln>
        </p:spPr>
      </p:pic>
      <p:sp>
        <p:nvSpPr>
          <p:cNvPr id="236" name="Google Shape;236;p27"/>
          <p:cNvSpPr txBox="1"/>
          <p:nvPr/>
        </p:nvSpPr>
        <p:spPr>
          <a:xfrm>
            <a:off x="391425" y="2846700"/>
            <a:ext cx="19251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500" b="1">
                <a:solidFill>
                  <a:schemeClr val="lt1"/>
                </a:solidFill>
                <a:latin typeface="Nunito"/>
                <a:ea typeface="Nunito"/>
                <a:cs typeface="Nunito"/>
                <a:sym typeface="Nunito"/>
              </a:rPr>
              <a:t>Publicidad:</a:t>
            </a:r>
            <a:endParaRPr sz="1600" b="1"/>
          </a:p>
        </p:txBody>
      </p:sp>
      <p:sp>
        <p:nvSpPr>
          <p:cNvPr id="237" name="Google Shape;237;p27"/>
          <p:cNvSpPr txBox="1"/>
          <p:nvPr/>
        </p:nvSpPr>
        <p:spPr>
          <a:xfrm>
            <a:off x="2574025" y="2846700"/>
            <a:ext cx="19251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500" b="1">
                <a:solidFill>
                  <a:schemeClr val="lt1"/>
                </a:solidFill>
                <a:latin typeface="Nunito"/>
                <a:ea typeface="Nunito"/>
                <a:cs typeface="Nunito"/>
                <a:sym typeface="Nunito"/>
              </a:rPr>
              <a:t>Proyectos:</a:t>
            </a:r>
            <a:endParaRPr sz="1600" b="1"/>
          </a:p>
        </p:txBody>
      </p:sp>
      <p:sp>
        <p:nvSpPr>
          <p:cNvPr id="238" name="Google Shape;238;p27"/>
          <p:cNvSpPr txBox="1"/>
          <p:nvPr/>
        </p:nvSpPr>
        <p:spPr>
          <a:xfrm>
            <a:off x="4797525" y="2846700"/>
            <a:ext cx="19251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500" b="1">
                <a:solidFill>
                  <a:schemeClr val="lt1"/>
                </a:solidFill>
                <a:latin typeface="Nunito"/>
                <a:ea typeface="Nunito"/>
                <a:cs typeface="Nunito"/>
                <a:sym typeface="Nunito"/>
              </a:rPr>
              <a:t>Co-creación:</a:t>
            </a:r>
            <a:endParaRPr sz="1600" b="1"/>
          </a:p>
        </p:txBody>
      </p:sp>
      <p:sp>
        <p:nvSpPr>
          <p:cNvPr id="239" name="Google Shape;239;p27"/>
          <p:cNvSpPr txBox="1"/>
          <p:nvPr/>
        </p:nvSpPr>
        <p:spPr>
          <a:xfrm>
            <a:off x="6997825" y="2846700"/>
            <a:ext cx="19251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500" b="1">
                <a:solidFill>
                  <a:schemeClr val="lt1"/>
                </a:solidFill>
                <a:latin typeface="Nunito"/>
                <a:ea typeface="Nunito"/>
                <a:cs typeface="Nunito"/>
                <a:sym typeface="Nunito"/>
              </a:rPr>
              <a:t>Marca:</a:t>
            </a:r>
            <a:endParaRPr sz="1600" b="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28"/>
          <p:cNvPicPr preferRelativeResize="0"/>
          <p:nvPr/>
        </p:nvPicPr>
        <p:blipFill>
          <a:blip r:embed="rId3">
            <a:alphaModFix/>
          </a:blip>
          <a:stretch>
            <a:fillRect/>
          </a:stretch>
        </p:blipFill>
        <p:spPr>
          <a:xfrm>
            <a:off x="1" y="0"/>
            <a:ext cx="4240298" cy="5143501"/>
          </a:xfrm>
          <a:prstGeom prst="rect">
            <a:avLst/>
          </a:prstGeom>
          <a:noFill/>
          <a:ln>
            <a:noFill/>
          </a:ln>
        </p:spPr>
      </p:pic>
      <p:sp>
        <p:nvSpPr>
          <p:cNvPr id="245" name="Google Shape;245;p28"/>
          <p:cNvSpPr txBox="1"/>
          <p:nvPr/>
        </p:nvSpPr>
        <p:spPr>
          <a:xfrm>
            <a:off x="4708050" y="1356350"/>
            <a:ext cx="4080300" cy="66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3500">
                <a:latin typeface="Oswald Medium"/>
                <a:ea typeface="Oswald Medium"/>
                <a:cs typeface="Oswald Medium"/>
                <a:sym typeface="Oswald Medium"/>
              </a:rPr>
              <a:t>ÁREA DE </a:t>
            </a:r>
            <a:r>
              <a:rPr lang="es" sz="3500">
                <a:solidFill>
                  <a:srgbClr val="FF0015"/>
                </a:solidFill>
                <a:latin typeface="Oswald Medium"/>
                <a:ea typeface="Oswald Medium"/>
                <a:cs typeface="Oswald Medium"/>
                <a:sym typeface="Oswald Medium"/>
              </a:rPr>
              <a:t>TRABAJO</a:t>
            </a:r>
            <a:endParaRPr sz="3500">
              <a:solidFill>
                <a:srgbClr val="FF0015"/>
              </a:solidFill>
              <a:latin typeface="Oswald Medium"/>
              <a:ea typeface="Oswald Medium"/>
              <a:cs typeface="Oswald Medium"/>
              <a:sym typeface="Oswald Medium"/>
            </a:endParaRPr>
          </a:p>
          <a:p>
            <a:pPr marL="0" lvl="0" indent="0" algn="l" rtl="0">
              <a:spcBef>
                <a:spcPts val="0"/>
              </a:spcBef>
              <a:spcAft>
                <a:spcPts val="0"/>
              </a:spcAft>
              <a:buNone/>
            </a:pPr>
            <a:endParaRPr sz="3500">
              <a:latin typeface="Oswald Medium"/>
              <a:ea typeface="Oswald Medium"/>
              <a:cs typeface="Oswald Medium"/>
              <a:sym typeface="Oswald Medium"/>
            </a:endParaRPr>
          </a:p>
        </p:txBody>
      </p:sp>
      <p:sp>
        <p:nvSpPr>
          <p:cNvPr id="246" name="Google Shape;246;p28"/>
          <p:cNvSpPr txBox="1"/>
          <p:nvPr/>
        </p:nvSpPr>
        <p:spPr>
          <a:xfrm>
            <a:off x="4708050" y="2150425"/>
            <a:ext cx="3610800" cy="1406100"/>
          </a:xfrm>
          <a:prstGeom prst="rect">
            <a:avLst/>
          </a:prstGeom>
          <a:noFill/>
          <a:ln>
            <a:noFill/>
          </a:ln>
        </p:spPr>
        <p:txBody>
          <a:bodyPr spcFirstLastPara="1" wrap="square" lIns="91425" tIns="91425" rIns="91425" bIns="91425" anchor="t" anchorCtr="0">
            <a:noAutofit/>
          </a:bodyPr>
          <a:lstStyle/>
          <a:p>
            <a:pPr marL="0" lvl="0" indent="0" algn="just" rtl="0">
              <a:lnSpc>
                <a:spcPct val="107916"/>
              </a:lnSpc>
              <a:spcBef>
                <a:spcPts val="0"/>
              </a:spcBef>
              <a:spcAft>
                <a:spcPts val="0"/>
              </a:spcAft>
              <a:buClr>
                <a:schemeClr val="dk1"/>
              </a:buClr>
              <a:buSzPts val="1100"/>
              <a:buFont typeface="Arial"/>
              <a:buNone/>
            </a:pPr>
            <a:r>
              <a:rPr lang="es" u="sng" dirty="0">
                <a:solidFill>
                  <a:schemeClr val="dk1"/>
                </a:solidFill>
                <a:latin typeface="Nunito Light"/>
                <a:ea typeface="Nunito Light"/>
                <a:cs typeface="Nunito Light"/>
                <a:sym typeface="Nunito Light"/>
              </a:rPr>
              <a:t>En la compañía contamos</a:t>
            </a:r>
            <a:r>
              <a:rPr lang="es" dirty="0">
                <a:solidFill>
                  <a:schemeClr val="dk1"/>
                </a:solidFill>
                <a:latin typeface="Nunito Light"/>
                <a:ea typeface="Nunito Light"/>
                <a:cs typeface="Nunito Light"/>
                <a:sym typeface="Nunito Light"/>
              </a:rPr>
              <a:t> con un </a:t>
            </a:r>
            <a:r>
              <a:rPr lang="es" dirty="0">
                <a:solidFill>
                  <a:schemeClr val="dk1"/>
                </a:solidFill>
                <a:latin typeface="Nunito Medium"/>
                <a:ea typeface="Nunito Medium"/>
                <a:cs typeface="Nunito Medium"/>
                <a:sym typeface="Nunito Medium"/>
              </a:rPr>
              <a:t>equipo multidisciplinario</a:t>
            </a:r>
            <a:r>
              <a:rPr lang="es" dirty="0">
                <a:solidFill>
                  <a:schemeClr val="dk1"/>
                </a:solidFill>
                <a:latin typeface="Nunito Light"/>
                <a:ea typeface="Nunito Light"/>
                <a:cs typeface="Nunito Light"/>
                <a:sym typeface="Nunito Light"/>
              </a:rPr>
              <a:t> de psicólogos, antropólogos, ingenieros, matemáticos y estadísticos que prestan sus servicios en tres áreas: </a:t>
            </a:r>
            <a:endParaRPr dirty="0">
              <a:latin typeface="Nunito Light"/>
              <a:ea typeface="Nunito Light"/>
              <a:cs typeface="Nunito Light"/>
              <a:sym typeface="Nunito Light"/>
            </a:endParaRPr>
          </a:p>
          <a:p>
            <a:pPr marL="0" lvl="0" indent="0" algn="l" rtl="0">
              <a:spcBef>
                <a:spcPts val="800"/>
              </a:spcBef>
              <a:spcAft>
                <a:spcPts val="0"/>
              </a:spcAft>
              <a:buNone/>
            </a:pPr>
            <a:endParaRPr dirty="0">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9"/>
          <p:cNvSpPr txBox="1"/>
          <p:nvPr/>
        </p:nvSpPr>
        <p:spPr>
          <a:xfrm>
            <a:off x="244900" y="45350"/>
            <a:ext cx="2902800" cy="3357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0"/>
              </a:spcAft>
              <a:buNone/>
            </a:pPr>
            <a:r>
              <a:rPr lang="es" sz="1200">
                <a:latin typeface="Oswald Medium"/>
                <a:ea typeface="Oswald Medium"/>
                <a:cs typeface="Oswald Medium"/>
                <a:sym typeface="Oswald Medium"/>
              </a:rPr>
              <a:t>INVESTIGACIÓN, METODOLOGÍA Y EQUIPO</a:t>
            </a:r>
            <a:endParaRPr sz="1500">
              <a:latin typeface="Oswald Medium"/>
              <a:ea typeface="Oswald Medium"/>
              <a:cs typeface="Oswald Medium"/>
              <a:sym typeface="Oswald Medium"/>
            </a:endParaRPr>
          </a:p>
        </p:txBody>
      </p:sp>
      <p:pic>
        <p:nvPicPr>
          <p:cNvPr id="252" name="Google Shape;252;p29"/>
          <p:cNvPicPr preferRelativeResize="0"/>
          <p:nvPr/>
        </p:nvPicPr>
        <p:blipFill>
          <a:blip r:embed="rId3">
            <a:alphaModFix/>
          </a:blip>
          <a:stretch>
            <a:fillRect/>
          </a:stretch>
        </p:blipFill>
        <p:spPr>
          <a:xfrm>
            <a:off x="609775" y="1807825"/>
            <a:ext cx="2402729" cy="2930774"/>
          </a:xfrm>
          <a:prstGeom prst="rect">
            <a:avLst/>
          </a:prstGeom>
          <a:noFill/>
          <a:ln>
            <a:noFill/>
          </a:ln>
        </p:spPr>
      </p:pic>
      <p:pic>
        <p:nvPicPr>
          <p:cNvPr id="253" name="Google Shape;253;p29"/>
          <p:cNvPicPr preferRelativeResize="0"/>
          <p:nvPr/>
        </p:nvPicPr>
        <p:blipFill>
          <a:blip r:embed="rId3">
            <a:alphaModFix/>
          </a:blip>
          <a:stretch>
            <a:fillRect/>
          </a:stretch>
        </p:blipFill>
        <p:spPr>
          <a:xfrm>
            <a:off x="3423654" y="1807825"/>
            <a:ext cx="2402729" cy="2930774"/>
          </a:xfrm>
          <a:prstGeom prst="rect">
            <a:avLst/>
          </a:prstGeom>
          <a:noFill/>
          <a:ln>
            <a:noFill/>
          </a:ln>
        </p:spPr>
      </p:pic>
      <p:pic>
        <p:nvPicPr>
          <p:cNvPr id="254" name="Google Shape;254;p29"/>
          <p:cNvPicPr preferRelativeResize="0"/>
          <p:nvPr/>
        </p:nvPicPr>
        <p:blipFill>
          <a:blip r:embed="rId3">
            <a:alphaModFix/>
          </a:blip>
          <a:stretch>
            <a:fillRect/>
          </a:stretch>
        </p:blipFill>
        <p:spPr>
          <a:xfrm>
            <a:off x="6237371" y="1807825"/>
            <a:ext cx="2402729" cy="2930774"/>
          </a:xfrm>
          <a:prstGeom prst="rect">
            <a:avLst/>
          </a:prstGeom>
          <a:noFill/>
          <a:ln>
            <a:noFill/>
          </a:ln>
        </p:spPr>
      </p:pic>
      <p:sp>
        <p:nvSpPr>
          <p:cNvPr id="255" name="Google Shape;255;p29"/>
          <p:cNvSpPr txBox="1"/>
          <p:nvPr/>
        </p:nvSpPr>
        <p:spPr>
          <a:xfrm>
            <a:off x="609775" y="930250"/>
            <a:ext cx="13407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500" b="1">
                <a:solidFill>
                  <a:srgbClr val="FF0015"/>
                </a:solidFill>
                <a:latin typeface="Oswald"/>
                <a:ea typeface="Oswald"/>
                <a:cs typeface="Oswald"/>
                <a:sym typeface="Oswald"/>
              </a:rPr>
              <a:t>DATA DIGITAL</a:t>
            </a:r>
            <a:endParaRPr sz="1600" b="1">
              <a:solidFill>
                <a:srgbClr val="FF0015"/>
              </a:solidFill>
              <a:latin typeface="Oswald"/>
              <a:ea typeface="Oswald"/>
              <a:cs typeface="Oswald"/>
              <a:sym typeface="Oswald"/>
            </a:endParaRPr>
          </a:p>
        </p:txBody>
      </p:sp>
      <p:sp>
        <p:nvSpPr>
          <p:cNvPr id="256" name="Google Shape;256;p29"/>
          <p:cNvSpPr/>
          <p:nvPr/>
        </p:nvSpPr>
        <p:spPr>
          <a:xfrm>
            <a:off x="677725" y="1373700"/>
            <a:ext cx="1090800" cy="236100"/>
          </a:xfrm>
          <a:prstGeom prst="roundRect">
            <a:avLst>
              <a:gd name="adj" fmla="val 50000"/>
            </a:avLst>
          </a:prstGeom>
          <a:solidFill>
            <a:srgbClr val="FF001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100" b="1">
                <a:solidFill>
                  <a:schemeClr val="lt1"/>
                </a:solidFill>
                <a:latin typeface="Nunito"/>
                <a:ea typeface="Nunito"/>
                <a:cs typeface="Nunito"/>
                <a:sym typeface="Nunito"/>
              </a:rPr>
              <a:t>Cuantitativo</a:t>
            </a:r>
            <a:endParaRPr sz="1100" b="1">
              <a:solidFill>
                <a:schemeClr val="lt1"/>
              </a:solidFill>
              <a:latin typeface="Nunito"/>
              <a:ea typeface="Nunito"/>
              <a:cs typeface="Nunito"/>
              <a:sym typeface="Nunito"/>
            </a:endParaRPr>
          </a:p>
        </p:txBody>
      </p:sp>
      <p:sp>
        <p:nvSpPr>
          <p:cNvPr id="257" name="Google Shape;257;p29"/>
          <p:cNvSpPr txBox="1"/>
          <p:nvPr/>
        </p:nvSpPr>
        <p:spPr>
          <a:xfrm>
            <a:off x="3423638" y="814750"/>
            <a:ext cx="1935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500" b="1">
                <a:solidFill>
                  <a:srgbClr val="FF0015"/>
                </a:solidFill>
                <a:latin typeface="Oswald"/>
                <a:ea typeface="Oswald"/>
                <a:cs typeface="Oswald"/>
                <a:sym typeface="Oswald"/>
              </a:rPr>
              <a:t>EXPERIENCIA DEL CONSUMIDOR</a:t>
            </a:r>
            <a:endParaRPr sz="1600" b="1">
              <a:solidFill>
                <a:srgbClr val="FF0015"/>
              </a:solidFill>
              <a:latin typeface="Oswald"/>
              <a:ea typeface="Oswald"/>
              <a:cs typeface="Oswald"/>
              <a:sym typeface="Oswald"/>
            </a:endParaRPr>
          </a:p>
        </p:txBody>
      </p:sp>
      <p:sp>
        <p:nvSpPr>
          <p:cNvPr id="258" name="Google Shape;258;p29"/>
          <p:cNvSpPr/>
          <p:nvPr/>
        </p:nvSpPr>
        <p:spPr>
          <a:xfrm>
            <a:off x="3499763" y="1373700"/>
            <a:ext cx="1090800" cy="236100"/>
          </a:xfrm>
          <a:prstGeom prst="roundRect">
            <a:avLst>
              <a:gd name="adj" fmla="val 50000"/>
            </a:avLst>
          </a:prstGeom>
          <a:solidFill>
            <a:srgbClr val="FF001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100" b="1">
                <a:solidFill>
                  <a:schemeClr val="lt1"/>
                </a:solidFill>
                <a:latin typeface="Nunito"/>
                <a:ea typeface="Nunito"/>
                <a:cs typeface="Nunito"/>
                <a:sym typeface="Nunito"/>
              </a:rPr>
              <a:t>Cualitativo</a:t>
            </a:r>
            <a:endParaRPr sz="1100" b="1">
              <a:solidFill>
                <a:schemeClr val="lt1"/>
              </a:solidFill>
              <a:latin typeface="Nunito"/>
              <a:ea typeface="Nunito"/>
              <a:cs typeface="Nunito"/>
              <a:sym typeface="Nunito"/>
            </a:endParaRPr>
          </a:p>
        </p:txBody>
      </p:sp>
      <p:sp>
        <p:nvSpPr>
          <p:cNvPr id="259" name="Google Shape;259;p29"/>
          <p:cNvSpPr txBox="1"/>
          <p:nvPr/>
        </p:nvSpPr>
        <p:spPr>
          <a:xfrm>
            <a:off x="6188500" y="930250"/>
            <a:ext cx="13407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500" b="1">
                <a:solidFill>
                  <a:srgbClr val="FF0015"/>
                </a:solidFill>
                <a:latin typeface="Oswald"/>
                <a:ea typeface="Oswald"/>
                <a:cs typeface="Oswald"/>
                <a:sym typeface="Oswald"/>
              </a:rPr>
              <a:t>CO-CREACIÓN</a:t>
            </a:r>
            <a:endParaRPr sz="1600" b="1">
              <a:solidFill>
                <a:srgbClr val="FF0015"/>
              </a:solidFill>
              <a:latin typeface="Oswald"/>
              <a:ea typeface="Oswald"/>
              <a:cs typeface="Oswald"/>
              <a:sym typeface="Oswald"/>
            </a:endParaRPr>
          </a:p>
        </p:txBody>
      </p:sp>
      <p:sp>
        <p:nvSpPr>
          <p:cNvPr id="260" name="Google Shape;260;p29"/>
          <p:cNvSpPr/>
          <p:nvPr/>
        </p:nvSpPr>
        <p:spPr>
          <a:xfrm>
            <a:off x="6272300" y="1373700"/>
            <a:ext cx="979200" cy="236100"/>
          </a:xfrm>
          <a:prstGeom prst="roundRect">
            <a:avLst>
              <a:gd name="adj" fmla="val 50000"/>
            </a:avLst>
          </a:prstGeom>
          <a:solidFill>
            <a:srgbClr val="FF001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100" b="1">
                <a:solidFill>
                  <a:schemeClr val="lt1"/>
                </a:solidFill>
                <a:latin typeface="Nunito"/>
                <a:ea typeface="Nunito"/>
                <a:cs typeface="Nunito"/>
                <a:sym typeface="Nunito"/>
              </a:rPr>
              <a:t>Paneles</a:t>
            </a:r>
            <a:endParaRPr sz="1100" b="1">
              <a:solidFill>
                <a:schemeClr val="lt1"/>
              </a:solidFill>
              <a:latin typeface="Nunito"/>
              <a:ea typeface="Nunito"/>
              <a:cs typeface="Nunito"/>
              <a:sym typeface="Nunito"/>
            </a:endParaRPr>
          </a:p>
        </p:txBody>
      </p:sp>
      <p:sp>
        <p:nvSpPr>
          <p:cNvPr id="261" name="Google Shape;261;p29"/>
          <p:cNvSpPr txBox="1"/>
          <p:nvPr/>
        </p:nvSpPr>
        <p:spPr>
          <a:xfrm>
            <a:off x="609825" y="2002250"/>
            <a:ext cx="2402700" cy="100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200">
                <a:solidFill>
                  <a:schemeClr val="lt1"/>
                </a:solidFill>
                <a:latin typeface="Nunito Light"/>
                <a:ea typeface="Nunito Light"/>
                <a:cs typeface="Nunito Light"/>
                <a:sym typeface="Nunito Light"/>
              </a:rPr>
              <a:t>Creemos en el poder del Big data y la investigación cuantitativa a la hora de comprender patrones y medir proporciones de una población.</a:t>
            </a:r>
            <a:endParaRPr sz="1200">
              <a:solidFill>
                <a:schemeClr val="lt1"/>
              </a:solidFill>
              <a:latin typeface="Nunito Light"/>
              <a:ea typeface="Nunito Light"/>
              <a:cs typeface="Nunito Light"/>
              <a:sym typeface="Nunito Light"/>
            </a:endParaRPr>
          </a:p>
          <a:p>
            <a:pPr marL="0" lvl="0" indent="0" algn="ctr" rtl="0">
              <a:spcBef>
                <a:spcPts val="0"/>
              </a:spcBef>
              <a:spcAft>
                <a:spcPts val="0"/>
              </a:spcAft>
              <a:buClr>
                <a:schemeClr val="dk1"/>
              </a:buClr>
              <a:buSzPts val="1100"/>
              <a:buFont typeface="Arial"/>
              <a:buNone/>
            </a:pPr>
            <a:endParaRPr sz="1200">
              <a:solidFill>
                <a:schemeClr val="lt1"/>
              </a:solidFill>
              <a:latin typeface="Nunito Light"/>
              <a:ea typeface="Nunito Light"/>
              <a:cs typeface="Nunito Light"/>
              <a:sym typeface="Nunito Light"/>
            </a:endParaRPr>
          </a:p>
          <a:p>
            <a:pPr marL="0" lvl="0" indent="0" algn="ctr" rtl="0">
              <a:spcBef>
                <a:spcPts val="0"/>
              </a:spcBef>
              <a:spcAft>
                <a:spcPts val="0"/>
              </a:spcAft>
              <a:buClr>
                <a:schemeClr val="dk1"/>
              </a:buClr>
              <a:buSzPts val="1100"/>
              <a:buFont typeface="Arial"/>
              <a:buNone/>
            </a:pPr>
            <a:endParaRPr sz="1200">
              <a:solidFill>
                <a:schemeClr val="lt1"/>
              </a:solidFill>
              <a:latin typeface="Nunito Light"/>
              <a:ea typeface="Nunito Light"/>
              <a:cs typeface="Nunito Light"/>
              <a:sym typeface="Nunito Light"/>
            </a:endParaRPr>
          </a:p>
          <a:p>
            <a:pPr marL="0" lvl="0" indent="0" algn="ctr" rtl="0">
              <a:spcBef>
                <a:spcPts val="0"/>
              </a:spcBef>
              <a:spcAft>
                <a:spcPts val="0"/>
              </a:spcAft>
              <a:buNone/>
            </a:pPr>
            <a:endParaRPr sz="1200">
              <a:solidFill>
                <a:schemeClr val="lt1"/>
              </a:solidFill>
              <a:latin typeface="Nunito Light"/>
              <a:ea typeface="Nunito Light"/>
              <a:cs typeface="Nunito Light"/>
              <a:sym typeface="Nunito Light"/>
            </a:endParaRPr>
          </a:p>
        </p:txBody>
      </p:sp>
      <p:sp>
        <p:nvSpPr>
          <p:cNvPr id="262" name="Google Shape;262;p29"/>
          <p:cNvSpPr txBox="1"/>
          <p:nvPr/>
        </p:nvSpPr>
        <p:spPr>
          <a:xfrm>
            <a:off x="3423637" y="2002250"/>
            <a:ext cx="2369100" cy="100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200">
                <a:solidFill>
                  <a:schemeClr val="lt1"/>
                </a:solidFill>
                <a:latin typeface="Nunito Light"/>
                <a:ea typeface="Nunito Light"/>
                <a:cs typeface="Nunito Light"/>
                <a:sym typeface="Nunito Light"/>
              </a:rPr>
              <a:t>Valoramos la investigación cualitativa bien hecha, nuestros métodos incluyen contacto online y offline con el consumidor.</a:t>
            </a:r>
            <a:endParaRPr sz="1200">
              <a:solidFill>
                <a:schemeClr val="lt1"/>
              </a:solidFill>
              <a:latin typeface="Nunito Light"/>
              <a:ea typeface="Nunito Light"/>
              <a:cs typeface="Nunito Light"/>
              <a:sym typeface="Nunito Light"/>
            </a:endParaRPr>
          </a:p>
          <a:p>
            <a:pPr marL="0" lvl="0" indent="0" algn="ctr" rtl="0">
              <a:spcBef>
                <a:spcPts val="0"/>
              </a:spcBef>
              <a:spcAft>
                <a:spcPts val="0"/>
              </a:spcAft>
              <a:buClr>
                <a:schemeClr val="dk1"/>
              </a:buClr>
              <a:buSzPts val="1100"/>
              <a:buFont typeface="Arial"/>
              <a:buNone/>
            </a:pPr>
            <a:endParaRPr sz="1200">
              <a:solidFill>
                <a:schemeClr val="lt1"/>
              </a:solidFill>
              <a:latin typeface="Nunito Light"/>
              <a:ea typeface="Nunito Light"/>
              <a:cs typeface="Nunito Light"/>
              <a:sym typeface="Nunito Light"/>
            </a:endParaRPr>
          </a:p>
          <a:p>
            <a:pPr marL="0" lvl="0" indent="0" algn="ctr" rtl="0">
              <a:spcBef>
                <a:spcPts val="0"/>
              </a:spcBef>
              <a:spcAft>
                <a:spcPts val="0"/>
              </a:spcAft>
              <a:buClr>
                <a:schemeClr val="dk1"/>
              </a:buClr>
              <a:buSzPts val="1100"/>
              <a:buFont typeface="Arial"/>
              <a:buNone/>
            </a:pPr>
            <a:endParaRPr sz="1200">
              <a:solidFill>
                <a:schemeClr val="lt1"/>
              </a:solidFill>
              <a:latin typeface="Nunito Light"/>
              <a:ea typeface="Nunito Light"/>
              <a:cs typeface="Nunito Light"/>
              <a:sym typeface="Nunito Light"/>
            </a:endParaRPr>
          </a:p>
          <a:p>
            <a:pPr marL="0" lvl="0" indent="0" algn="ctr" rtl="0">
              <a:spcBef>
                <a:spcPts val="0"/>
              </a:spcBef>
              <a:spcAft>
                <a:spcPts val="0"/>
              </a:spcAft>
              <a:buNone/>
            </a:pPr>
            <a:endParaRPr sz="1200">
              <a:solidFill>
                <a:schemeClr val="lt1"/>
              </a:solidFill>
              <a:latin typeface="Nunito Light"/>
              <a:ea typeface="Nunito Light"/>
              <a:cs typeface="Nunito Light"/>
              <a:sym typeface="Nunito Light"/>
            </a:endParaRPr>
          </a:p>
        </p:txBody>
      </p:sp>
      <p:sp>
        <p:nvSpPr>
          <p:cNvPr id="263" name="Google Shape;263;p29"/>
          <p:cNvSpPr txBox="1"/>
          <p:nvPr/>
        </p:nvSpPr>
        <p:spPr>
          <a:xfrm>
            <a:off x="6237350" y="2002250"/>
            <a:ext cx="2402700" cy="100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200">
                <a:solidFill>
                  <a:schemeClr val="lt1"/>
                </a:solidFill>
                <a:latin typeface="Nunito Light"/>
                <a:ea typeface="Nunito Light"/>
                <a:cs typeface="Nunito Light"/>
                <a:sym typeface="Nunito Light"/>
              </a:rPr>
              <a:t>Co-creamos productos y/o servicios con la ayuda de los consumidores, usamos inteligencia artificial, plataformas y herramientas tecnológicas para obtener información de calidad.</a:t>
            </a:r>
            <a:endParaRPr sz="1200">
              <a:solidFill>
                <a:schemeClr val="lt1"/>
              </a:solidFill>
              <a:latin typeface="Nunito Light"/>
              <a:ea typeface="Nunito Light"/>
              <a:cs typeface="Nunito Light"/>
              <a:sym typeface="Nunito Light"/>
            </a:endParaRPr>
          </a:p>
          <a:p>
            <a:pPr marL="0" lvl="0" indent="0" algn="ctr" rtl="0">
              <a:spcBef>
                <a:spcPts val="0"/>
              </a:spcBef>
              <a:spcAft>
                <a:spcPts val="0"/>
              </a:spcAft>
              <a:buClr>
                <a:schemeClr val="dk1"/>
              </a:buClr>
              <a:buSzPts val="1100"/>
              <a:buFont typeface="Arial"/>
              <a:buNone/>
            </a:pPr>
            <a:endParaRPr sz="1200">
              <a:solidFill>
                <a:schemeClr val="lt1"/>
              </a:solidFill>
              <a:latin typeface="Nunito Light"/>
              <a:ea typeface="Nunito Light"/>
              <a:cs typeface="Nunito Light"/>
              <a:sym typeface="Nunito Light"/>
            </a:endParaRPr>
          </a:p>
          <a:p>
            <a:pPr marL="0" lvl="0" indent="0" algn="ctr" rtl="0">
              <a:spcBef>
                <a:spcPts val="0"/>
              </a:spcBef>
              <a:spcAft>
                <a:spcPts val="0"/>
              </a:spcAft>
              <a:buClr>
                <a:schemeClr val="dk1"/>
              </a:buClr>
              <a:buSzPts val="1100"/>
              <a:buFont typeface="Arial"/>
              <a:buNone/>
            </a:pPr>
            <a:endParaRPr sz="1200">
              <a:solidFill>
                <a:schemeClr val="lt1"/>
              </a:solidFill>
              <a:latin typeface="Nunito Light"/>
              <a:ea typeface="Nunito Light"/>
              <a:cs typeface="Nunito Light"/>
              <a:sym typeface="Nunito Light"/>
            </a:endParaRPr>
          </a:p>
          <a:p>
            <a:pPr marL="0" lvl="0" indent="0" algn="ctr" rtl="0">
              <a:spcBef>
                <a:spcPts val="0"/>
              </a:spcBef>
              <a:spcAft>
                <a:spcPts val="0"/>
              </a:spcAft>
              <a:buNone/>
            </a:pPr>
            <a:endParaRPr sz="1200">
              <a:solidFill>
                <a:schemeClr val="lt1"/>
              </a:solidFill>
              <a:latin typeface="Nunito Light"/>
              <a:ea typeface="Nunito Light"/>
              <a:cs typeface="Nunito Light"/>
              <a:sym typeface="Nunito Light"/>
            </a:endParaRPr>
          </a:p>
        </p:txBody>
      </p:sp>
      <p:pic>
        <p:nvPicPr>
          <p:cNvPr id="264" name="Google Shape;264;p29"/>
          <p:cNvPicPr preferRelativeResize="0"/>
          <p:nvPr/>
        </p:nvPicPr>
        <p:blipFill>
          <a:blip r:embed="rId4">
            <a:alphaModFix/>
          </a:blip>
          <a:stretch>
            <a:fillRect/>
          </a:stretch>
        </p:blipFill>
        <p:spPr>
          <a:xfrm>
            <a:off x="759150" y="3419750"/>
            <a:ext cx="189800" cy="148125"/>
          </a:xfrm>
          <a:prstGeom prst="rect">
            <a:avLst/>
          </a:prstGeom>
          <a:noFill/>
          <a:ln>
            <a:noFill/>
          </a:ln>
        </p:spPr>
      </p:pic>
      <p:pic>
        <p:nvPicPr>
          <p:cNvPr id="265" name="Google Shape;265;p29"/>
          <p:cNvPicPr preferRelativeResize="0"/>
          <p:nvPr/>
        </p:nvPicPr>
        <p:blipFill>
          <a:blip r:embed="rId4">
            <a:alphaModFix/>
          </a:blip>
          <a:stretch>
            <a:fillRect/>
          </a:stretch>
        </p:blipFill>
        <p:spPr>
          <a:xfrm>
            <a:off x="759150" y="3826800"/>
            <a:ext cx="189800" cy="148125"/>
          </a:xfrm>
          <a:prstGeom prst="rect">
            <a:avLst/>
          </a:prstGeom>
          <a:noFill/>
          <a:ln>
            <a:noFill/>
          </a:ln>
        </p:spPr>
      </p:pic>
      <p:pic>
        <p:nvPicPr>
          <p:cNvPr id="266" name="Google Shape;266;p29"/>
          <p:cNvPicPr preferRelativeResize="0"/>
          <p:nvPr/>
        </p:nvPicPr>
        <p:blipFill>
          <a:blip r:embed="rId4">
            <a:alphaModFix/>
          </a:blip>
          <a:stretch>
            <a:fillRect/>
          </a:stretch>
        </p:blipFill>
        <p:spPr>
          <a:xfrm>
            <a:off x="759150" y="4176850"/>
            <a:ext cx="189800" cy="148125"/>
          </a:xfrm>
          <a:prstGeom prst="rect">
            <a:avLst/>
          </a:prstGeom>
          <a:noFill/>
          <a:ln>
            <a:noFill/>
          </a:ln>
        </p:spPr>
      </p:pic>
      <p:sp>
        <p:nvSpPr>
          <p:cNvPr id="267" name="Google Shape;267;p29"/>
          <p:cNvSpPr txBox="1"/>
          <p:nvPr/>
        </p:nvSpPr>
        <p:spPr>
          <a:xfrm>
            <a:off x="948950" y="3322075"/>
            <a:ext cx="2063700" cy="3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1100" b="1">
                <a:solidFill>
                  <a:schemeClr val="lt1"/>
                </a:solidFill>
                <a:latin typeface="Nunito"/>
                <a:ea typeface="Nunito"/>
                <a:cs typeface="Nunito"/>
                <a:sym typeface="Nunito"/>
              </a:rPr>
              <a:t>Estudios Cuantitativos</a:t>
            </a:r>
            <a:endParaRPr sz="1100" b="1">
              <a:solidFill>
                <a:schemeClr val="lt1"/>
              </a:solidFill>
              <a:latin typeface="Nunito"/>
              <a:ea typeface="Nunito"/>
              <a:cs typeface="Nunito"/>
              <a:sym typeface="Nunito"/>
            </a:endParaRPr>
          </a:p>
          <a:p>
            <a:pPr marL="0" lvl="0" indent="0" algn="l" rtl="0">
              <a:spcBef>
                <a:spcPts val="0"/>
              </a:spcBef>
              <a:spcAft>
                <a:spcPts val="0"/>
              </a:spcAft>
              <a:buClr>
                <a:schemeClr val="dk1"/>
              </a:buClr>
              <a:buSzPts val="1100"/>
              <a:buFont typeface="Arial"/>
              <a:buNone/>
            </a:pPr>
            <a:endParaRPr sz="1100">
              <a:solidFill>
                <a:schemeClr val="lt1"/>
              </a:solidFill>
              <a:latin typeface="Nunito Light"/>
              <a:ea typeface="Nunito Light"/>
              <a:cs typeface="Nunito Light"/>
              <a:sym typeface="Nunito Light"/>
            </a:endParaRPr>
          </a:p>
          <a:p>
            <a:pPr marL="0" lvl="0" indent="0" algn="l" rtl="0">
              <a:spcBef>
                <a:spcPts val="0"/>
              </a:spcBef>
              <a:spcAft>
                <a:spcPts val="0"/>
              </a:spcAft>
              <a:buClr>
                <a:schemeClr val="dk1"/>
              </a:buClr>
              <a:buSzPts val="1100"/>
              <a:buFont typeface="Arial"/>
              <a:buNone/>
            </a:pPr>
            <a:endParaRPr sz="11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100">
              <a:solidFill>
                <a:schemeClr val="lt1"/>
              </a:solidFill>
              <a:latin typeface="Nunito Light"/>
              <a:ea typeface="Nunito Light"/>
              <a:cs typeface="Nunito Light"/>
              <a:sym typeface="Nunito Light"/>
            </a:endParaRPr>
          </a:p>
        </p:txBody>
      </p:sp>
      <p:sp>
        <p:nvSpPr>
          <p:cNvPr id="268" name="Google Shape;268;p29"/>
          <p:cNvSpPr txBox="1"/>
          <p:nvPr/>
        </p:nvSpPr>
        <p:spPr>
          <a:xfrm>
            <a:off x="948950" y="3704513"/>
            <a:ext cx="2063700" cy="3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1100" b="1">
                <a:solidFill>
                  <a:schemeClr val="lt1"/>
                </a:solidFill>
                <a:latin typeface="Nunito"/>
                <a:ea typeface="Nunito"/>
                <a:cs typeface="Nunito"/>
                <a:sym typeface="Nunito"/>
              </a:rPr>
              <a:t>Netnografía</a:t>
            </a:r>
            <a:endParaRPr sz="1100" b="1">
              <a:solidFill>
                <a:schemeClr val="lt1"/>
              </a:solidFill>
              <a:latin typeface="Nunito"/>
              <a:ea typeface="Nunito"/>
              <a:cs typeface="Nunito"/>
              <a:sym typeface="Nunito"/>
            </a:endParaRPr>
          </a:p>
          <a:p>
            <a:pPr marL="0" lvl="0" indent="0" algn="l" rtl="0">
              <a:spcBef>
                <a:spcPts val="0"/>
              </a:spcBef>
              <a:spcAft>
                <a:spcPts val="0"/>
              </a:spcAft>
              <a:buClr>
                <a:schemeClr val="dk1"/>
              </a:buClr>
              <a:buSzPts val="1100"/>
              <a:buFont typeface="Arial"/>
              <a:buNone/>
            </a:pPr>
            <a:endParaRPr sz="1100">
              <a:solidFill>
                <a:schemeClr val="lt1"/>
              </a:solidFill>
              <a:latin typeface="Nunito Light"/>
              <a:ea typeface="Nunito Light"/>
              <a:cs typeface="Nunito Light"/>
              <a:sym typeface="Nunito Light"/>
            </a:endParaRPr>
          </a:p>
          <a:p>
            <a:pPr marL="0" lvl="0" indent="0" algn="l" rtl="0">
              <a:spcBef>
                <a:spcPts val="0"/>
              </a:spcBef>
              <a:spcAft>
                <a:spcPts val="0"/>
              </a:spcAft>
              <a:buClr>
                <a:schemeClr val="dk1"/>
              </a:buClr>
              <a:buSzPts val="1100"/>
              <a:buFont typeface="Arial"/>
              <a:buNone/>
            </a:pPr>
            <a:endParaRPr sz="11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100">
              <a:solidFill>
                <a:schemeClr val="lt1"/>
              </a:solidFill>
              <a:latin typeface="Nunito Light"/>
              <a:ea typeface="Nunito Light"/>
              <a:cs typeface="Nunito Light"/>
              <a:sym typeface="Nunito Light"/>
            </a:endParaRPr>
          </a:p>
        </p:txBody>
      </p:sp>
      <p:sp>
        <p:nvSpPr>
          <p:cNvPr id="269" name="Google Shape;269;p29"/>
          <p:cNvSpPr txBox="1"/>
          <p:nvPr/>
        </p:nvSpPr>
        <p:spPr>
          <a:xfrm>
            <a:off x="948950" y="4040213"/>
            <a:ext cx="2063700" cy="3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1100" b="1">
                <a:solidFill>
                  <a:schemeClr val="lt1"/>
                </a:solidFill>
                <a:latin typeface="Nunito"/>
                <a:ea typeface="Nunito"/>
                <a:cs typeface="Nunito"/>
                <a:sym typeface="Nunito"/>
              </a:rPr>
              <a:t>Manejo de CRM para Investigación</a:t>
            </a:r>
            <a:endParaRPr sz="1100" b="1">
              <a:solidFill>
                <a:schemeClr val="lt1"/>
              </a:solidFill>
              <a:latin typeface="Nunito"/>
              <a:ea typeface="Nunito"/>
              <a:cs typeface="Nunito"/>
              <a:sym typeface="Nunito"/>
            </a:endParaRPr>
          </a:p>
          <a:p>
            <a:pPr marL="0" lvl="0" indent="0" algn="l" rtl="0">
              <a:spcBef>
                <a:spcPts val="0"/>
              </a:spcBef>
              <a:spcAft>
                <a:spcPts val="0"/>
              </a:spcAft>
              <a:buClr>
                <a:schemeClr val="dk1"/>
              </a:buClr>
              <a:buSzPts val="1100"/>
              <a:buFont typeface="Arial"/>
              <a:buNone/>
            </a:pPr>
            <a:endParaRPr sz="1100">
              <a:solidFill>
                <a:schemeClr val="lt1"/>
              </a:solidFill>
              <a:latin typeface="Nunito Light"/>
              <a:ea typeface="Nunito Light"/>
              <a:cs typeface="Nunito Light"/>
              <a:sym typeface="Nunito Light"/>
            </a:endParaRPr>
          </a:p>
          <a:p>
            <a:pPr marL="0" lvl="0" indent="0" algn="l" rtl="0">
              <a:spcBef>
                <a:spcPts val="0"/>
              </a:spcBef>
              <a:spcAft>
                <a:spcPts val="0"/>
              </a:spcAft>
              <a:buClr>
                <a:schemeClr val="dk1"/>
              </a:buClr>
              <a:buSzPts val="1100"/>
              <a:buFont typeface="Arial"/>
              <a:buNone/>
            </a:pPr>
            <a:endParaRPr sz="11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100">
              <a:solidFill>
                <a:schemeClr val="lt1"/>
              </a:solidFill>
              <a:latin typeface="Nunito Light"/>
              <a:ea typeface="Nunito Light"/>
              <a:cs typeface="Nunito Light"/>
              <a:sym typeface="Nunito Light"/>
            </a:endParaRPr>
          </a:p>
        </p:txBody>
      </p:sp>
      <p:pic>
        <p:nvPicPr>
          <p:cNvPr id="270" name="Google Shape;270;p29"/>
          <p:cNvPicPr preferRelativeResize="0"/>
          <p:nvPr/>
        </p:nvPicPr>
        <p:blipFill>
          <a:blip r:embed="rId4">
            <a:alphaModFix/>
          </a:blip>
          <a:stretch>
            <a:fillRect/>
          </a:stretch>
        </p:blipFill>
        <p:spPr>
          <a:xfrm>
            <a:off x="3539225" y="3419750"/>
            <a:ext cx="189800" cy="148125"/>
          </a:xfrm>
          <a:prstGeom prst="rect">
            <a:avLst/>
          </a:prstGeom>
          <a:noFill/>
          <a:ln>
            <a:noFill/>
          </a:ln>
        </p:spPr>
      </p:pic>
      <p:sp>
        <p:nvSpPr>
          <p:cNvPr id="271" name="Google Shape;271;p29"/>
          <p:cNvSpPr txBox="1"/>
          <p:nvPr/>
        </p:nvSpPr>
        <p:spPr>
          <a:xfrm>
            <a:off x="3613023" y="3351725"/>
            <a:ext cx="2063699" cy="118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100" b="1" dirty="0">
                <a:solidFill>
                  <a:schemeClr val="lt1"/>
                </a:solidFill>
                <a:latin typeface="Nunito"/>
                <a:ea typeface="Nunito"/>
                <a:cs typeface="Nunito"/>
                <a:sym typeface="Nunito"/>
              </a:rPr>
              <a:t>Observación participante, acompañamientos etnográficos a hogares / lugares de compra, talleres de insights, entrevistas a profundidad.</a:t>
            </a:r>
            <a:endParaRPr sz="1100" b="1" dirty="0">
              <a:solidFill>
                <a:schemeClr val="lt1"/>
              </a:solidFill>
              <a:latin typeface="Nunito"/>
              <a:ea typeface="Nunito"/>
              <a:cs typeface="Nunito"/>
              <a:sym typeface="Nunito"/>
            </a:endParaRPr>
          </a:p>
          <a:p>
            <a:pPr marL="0" lvl="0" indent="0" algn="ctr" rtl="0">
              <a:spcBef>
                <a:spcPts val="0"/>
              </a:spcBef>
              <a:spcAft>
                <a:spcPts val="0"/>
              </a:spcAft>
              <a:buClr>
                <a:schemeClr val="dk1"/>
              </a:buClr>
              <a:buSzPts val="1100"/>
              <a:buFont typeface="Arial"/>
              <a:buNone/>
            </a:pPr>
            <a:endParaRPr sz="1100" dirty="0">
              <a:solidFill>
                <a:schemeClr val="lt1"/>
              </a:solidFill>
              <a:latin typeface="Nunito Light"/>
              <a:ea typeface="Nunito Light"/>
              <a:cs typeface="Nunito Light"/>
              <a:sym typeface="Nunito Light"/>
            </a:endParaRPr>
          </a:p>
          <a:p>
            <a:pPr marL="0" lvl="0" indent="0" algn="ctr" rtl="0">
              <a:spcBef>
                <a:spcPts val="0"/>
              </a:spcBef>
              <a:spcAft>
                <a:spcPts val="0"/>
              </a:spcAft>
              <a:buClr>
                <a:schemeClr val="dk1"/>
              </a:buClr>
              <a:buSzPts val="1100"/>
              <a:buFont typeface="Arial"/>
              <a:buNone/>
            </a:pPr>
            <a:endParaRPr sz="1100" dirty="0">
              <a:solidFill>
                <a:schemeClr val="lt1"/>
              </a:solidFill>
              <a:latin typeface="Nunito Light"/>
              <a:ea typeface="Nunito Light"/>
              <a:cs typeface="Nunito Light"/>
              <a:sym typeface="Nunito Light"/>
            </a:endParaRPr>
          </a:p>
          <a:p>
            <a:pPr marL="0" lvl="0" indent="0" algn="ctr" rtl="0">
              <a:spcBef>
                <a:spcPts val="0"/>
              </a:spcBef>
              <a:spcAft>
                <a:spcPts val="0"/>
              </a:spcAft>
              <a:buNone/>
            </a:pPr>
            <a:endParaRPr sz="1100" dirty="0">
              <a:solidFill>
                <a:schemeClr val="lt1"/>
              </a:solidFill>
              <a:latin typeface="Nunito Light"/>
              <a:ea typeface="Nunito Light"/>
              <a:cs typeface="Nunito Light"/>
              <a:sym typeface="Nunito Light"/>
            </a:endParaRPr>
          </a:p>
        </p:txBody>
      </p:sp>
      <p:pic>
        <p:nvPicPr>
          <p:cNvPr id="272" name="Google Shape;272;p29"/>
          <p:cNvPicPr preferRelativeResize="0"/>
          <p:nvPr/>
        </p:nvPicPr>
        <p:blipFill>
          <a:blip r:embed="rId4">
            <a:alphaModFix/>
          </a:blip>
          <a:stretch>
            <a:fillRect/>
          </a:stretch>
        </p:blipFill>
        <p:spPr>
          <a:xfrm>
            <a:off x="6349538" y="3419763"/>
            <a:ext cx="189800" cy="148125"/>
          </a:xfrm>
          <a:prstGeom prst="rect">
            <a:avLst/>
          </a:prstGeom>
          <a:noFill/>
          <a:ln>
            <a:noFill/>
          </a:ln>
        </p:spPr>
      </p:pic>
      <p:pic>
        <p:nvPicPr>
          <p:cNvPr id="273" name="Google Shape;273;p29"/>
          <p:cNvPicPr preferRelativeResize="0"/>
          <p:nvPr/>
        </p:nvPicPr>
        <p:blipFill>
          <a:blip r:embed="rId4">
            <a:alphaModFix/>
          </a:blip>
          <a:stretch>
            <a:fillRect/>
          </a:stretch>
        </p:blipFill>
        <p:spPr>
          <a:xfrm>
            <a:off x="6349538" y="3826813"/>
            <a:ext cx="189800" cy="148125"/>
          </a:xfrm>
          <a:prstGeom prst="rect">
            <a:avLst/>
          </a:prstGeom>
          <a:noFill/>
          <a:ln>
            <a:noFill/>
          </a:ln>
        </p:spPr>
      </p:pic>
      <p:pic>
        <p:nvPicPr>
          <p:cNvPr id="274" name="Google Shape;274;p29"/>
          <p:cNvPicPr preferRelativeResize="0"/>
          <p:nvPr/>
        </p:nvPicPr>
        <p:blipFill>
          <a:blip r:embed="rId4">
            <a:alphaModFix/>
          </a:blip>
          <a:stretch>
            <a:fillRect/>
          </a:stretch>
        </p:blipFill>
        <p:spPr>
          <a:xfrm>
            <a:off x="6349538" y="4176863"/>
            <a:ext cx="189800" cy="148125"/>
          </a:xfrm>
          <a:prstGeom prst="rect">
            <a:avLst/>
          </a:prstGeom>
          <a:noFill/>
          <a:ln>
            <a:noFill/>
          </a:ln>
        </p:spPr>
      </p:pic>
      <p:sp>
        <p:nvSpPr>
          <p:cNvPr id="275" name="Google Shape;275;p29"/>
          <p:cNvSpPr txBox="1"/>
          <p:nvPr/>
        </p:nvSpPr>
        <p:spPr>
          <a:xfrm>
            <a:off x="6479312" y="3322075"/>
            <a:ext cx="2665800" cy="3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1100" b="1">
                <a:solidFill>
                  <a:schemeClr val="lt1"/>
                </a:solidFill>
                <a:latin typeface="Nunito"/>
                <a:ea typeface="Nunito"/>
                <a:cs typeface="Nunito"/>
                <a:sym typeface="Nunito"/>
              </a:rPr>
              <a:t>Comunidades de investigación</a:t>
            </a:r>
            <a:endParaRPr sz="1100" b="1">
              <a:solidFill>
                <a:schemeClr val="lt1"/>
              </a:solidFill>
              <a:latin typeface="Nunito"/>
              <a:ea typeface="Nunito"/>
              <a:cs typeface="Nunito"/>
              <a:sym typeface="Nunito"/>
            </a:endParaRPr>
          </a:p>
          <a:p>
            <a:pPr marL="0" lvl="0" indent="0" algn="l" rtl="0">
              <a:spcBef>
                <a:spcPts val="0"/>
              </a:spcBef>
              <a:spcAft>
                <a:spcPts val="0"/>
              </a:spcAft>
              <a:buClr>
                <a:schemeClr val="dk1"/>
              </a:buClr>
              <a:buSzPts val="1100"/>
              <a:buFont typeface="Arial"/>
              <a:buNone/>
            </a:pPr>
            <a:endParaRPr sz="1100" b="1">
              <a:solidFill>
                <a:schemeClr val="lt1"/>
              </a:solidFill>
              <a:latin typeface="Nunito"/>
              <a:ea typeface="Nunito"/>
              <a:cs typeface="Nunito"/>
              <a:sym typeface="Nunito"/>
            </a:endParaRPr>
          </a:p>
          <a:p>
            <a:pPr marL="0" lvl="0" indent="0" algn="l" rtl="0">
              <a:spcBef>
                <a:spcPts val="0"/>
              </a:spcBef>
              <a:spcAft>
                <a:spcPts val="0"/>
              </a:spcAft>
              <a:buClr>
                <a:schemeClr val="dk1"/>
              </a:buClr>
              <a:buSzPts val="1100"/>
              <a:buFont typeface="Arial"/>
              <a:buNone/>
            </a:pPr>
            <a:endParaRPr sz="1100">
              <a:solidFill>
                <a:schemeClr val="lt1"/>
              </a:solidFill>
              <a:latin typeface="Nunito Light"/>
              <a:ea typeface="Nunito Light"/>
              <a:cs typeface="Nunito Light"/>
              <a:sym typeface="Nunito Light"/>
            </a:endParaRPr>
          </a:p>
          <a:p>
            <a:pPr marL="0" lvl="0" indent="0" algn="l" rtl="0">
              <a:spcBef>
                <a:spcPts val="0"/>
              </a:spcBef>
              <a:spcAft>
                <a:spcPts val="0"/>
              </a:spcAft>
              <a:buClr>
                <a:schemeClr val="dk1"/>
              </a:buClr>
              <a:buSzPts val="1100"/>
              <a:buFont typeface="Arial"/>
              <a:buNone/>
            </a:pPr>
            <a:endParaRPr sz="11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100">
              <a:solidFill>
                <a:schemeClr val="lt1"/>
              </a:solidFill>
              <a:latin typeface="Nunito Light"/>
              <a:ea typeface="Nunito Light"/>
              <a:cs typeface="Nunito Light"/>
              <a:sym typeface="Nunito Light"/>
            </a:endParaRPr>
          </a:p>
        </p:txBody>
      </p:sp>
      <p:sp>
        <p:nvSpPr>
          <p:cNvPr id="276" name="Google Shape;276;p29"/>
          <p:cNvSpPr txBox="1"/>
          <p:nvPr/>
        </p:nvSpPr>
        <p:spPr>
          <a:xfrm>
            <a:off x="6479300" y="3704517"/>
            <a:ext cx="2091600" cy="3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1100" b="1">
                <a:solidFill>
                  <a:schemeClr val="lt1"/>
                </a:solidFill>
                <a:latin typeface="Nunito"/>
                <a:ea typeface="Nunito"/>
                <a:cs typeface="Nunito"/>
                <a:sym typeface="Nunito"/>
              </a:rPr>
              <a:t>Panel de producto</a:t>
            </a:r>
            <a:endParaRPr sz="1100" b="1">
              <a:solidFill>
                <a:schemeClr val="lt1"/>
              </a:solidFill>
              <a:latin typeface="Nunito"/>
              <a:ea typeface="Nunito"/>
              <a:cs typeface="Nunito"/>
              <a:sym typeface="Nunito"/>
            </a:endParaRPr>
          </a:p>
          <a:p>
            <a:pPr marL="0" lvl="0" indent="0" algn="l" rtl="0">
              <a:spcBef>
                <a:spcPts val="0"/>
              </a:spcBef>
              <a:spcAft>
                <a:spcPts val="0"/>
              </a:spcAft>
              <a:buClr>
                <a:schemeClr val="dk1"/>
              </a:buClr>
              <a:buSzPts val="1100"/>
              <a:buFont typeface="Arial"/>
              <a:buNone/>
            </a:pPr>
            <a:endParaRPr sz="1100">
              <a:solidFill>
                <a:schemeClr val="lt1"/>
              </a:solidFill>
              <a:latin typeface="Nunito Light"/>
              <a:ea typeface="Nunito Light"/>
              <a:cs typeface="Nunito Light"/>
              <a:sym typeface="Nunito Light"/>
            </a:endParaRPr>
          </a:p>
          <a:p>
            <a:pPr marL="0" lvl="0" indent="0" algn="l" rtl="0">
              <a:spcBef>
                <a:spcPts val="0"/>
              </a:spcBef>
              <a:spcAft>
                <a:spcPts val="0"/>
              </a:spcAft>
              <a:buClr>
                <a:schemeClr val="dk1"/>
              </a:buClr>
              <a:buSzPts val="1100"/>
              <a:buFont typeface="Arial"/>
              <a:buNone/>
            </a:pPr>
            <a:endParaRPr sz="11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100">
              <a:solidFill>
                <a:schemeClr val="lt1"/>
              </a:solidFill>
              <a:latin typeface="Nunito Light"/>
              <a:ea typeface="Nunito Light"/>
              <a:cs typeface="Nunito Light"/>
              <a:sym typeface="Nunito Light"/>
            </a:endParaRPr>
          </a:p>
        </p:txBody>
      </p:sp>
      <p:sp>
        <p:nvSpPr>
          <p:cNvPr id="277" name="Google Shape;277;p29"/>
          <p:cNvSpPr txBox="1"/>
          <p:nvPr/>
        </p:nvSpPr>
        <p:spPr>
          <a:xfrm>
            <a:off x="6479300" y="4086971"/>
            <a:ext cx="2091600" cy="3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1100" b="1">
                <a:solidFill>
                  <a:schemeClr val="lt1"/>
                </a:solidFill>
                <a:latin typeface="Nunito"/>
                <a:ea typeface="Nunito"/>
                <a:cs typeface="Nunito"/>
                <a:sym typeface="Nunito"/>
              </a:rPr>
              <a:t>Social listening</a:t>
            </a:r>
            <a:endParaRPr sz="1100" b="1">
              <a:solidFill>
                <a:schemeClr val="lt1"/>
              </a:solidFill>
              <a:latin typeface="Nunito"/>
              <a:ea typeface="Nunito"/>
              <a:cs typeface="Nunito"/>
              <a:sym typeface="Nunito"/>
            </a:endParaRPr>
          </a:p>
          <a:p>
            <a:pPr marL="0" lvl="0" indent="0" algn="l" rtl="0">
              <a:spcBef>
                <a:spcPts val="0"/>
              </a:spcBef>
              <a:spcAft>
                <a:spcPts val="0"/>
              </a:spcAft>
              <a:buClr>
                <a:schemeClr val="dk1"/>
              </a:buClr>
              <a:buSzPts val="1100"/>
              <a:buFont typeface="Arial"/>
              <a:buNone/>
            </a:pPr>
            <a:endParaRPr sz="1100">
              <a:solidFill>
                <a:schemeClr val="lt1"/>
              </a:solidFill>
              <a:latin typeface="Nunito Light"/>
              <a:ea typeface="Nunito Light"/>
              <a:cs typeface="Nunito Light"/>
              <a:sym typeface="Nunito Light"/>
            </a:endParaRPr>
          </a:p>
          <a:p>
            <a:pPr marL="0" lvl="0" indent="0" algn="l" rtl="0">
              <a:spcBef>
                <a:spcPts val="0"/>
              </a:spcBef>
              <a:spcAft>
                <a:spcPts val="0"/>
              </a:spcAft>
              <a:buClr>
                <a:schemeClr val="dk1"/>
              </a:buClr>
              <a:buSzPts val="1100"/>
              <a:buFont typeface="Arial"/>
              <a:buNone/>
            </a:pPr>
            <a:endParaRPr sz="1100">
              <a:solidFill>
                <a:schemeClr val="lt1"/>
              </a:solidFill>
              <a:latin typeface="Nunito Light"/>
              <a:ea typeface="Nunito Light"/>
              <a:cs typeface="Nunito Light"/>
              <a:sym typeface="Nunito Light"/>
            </a:endParaRPr>
          </a:p>
          <a:p>
            <a:pPr marL="0" lvl="0" indent="0" algn="l" rtl="0">
              <a:spcBef>
                <a:spcPts val="0"/>
              </a:spcBef>
              <a:spcAft>
                <a:spcPts val="0"/>
              </a:spcAft>
              <a:buNone/>
            </a:pPr>
            <a:endParaRPr sz="1100">
              <a:solidFill>
                <a:schemeClr val="lt1"/>
              </a:solidFill>
              <a:latin typeface="Nunito Light"/>
              <a:ea typeface="Nunito Light"/>
              <a:cs typeface="Nunito Light"/>
              <a:sym typeface="Nunito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0"/>
          <p:cNvSpPr txBox="1"/>
          <p:nvPr/>
        </p:nvSpPr>
        <p:spPr>
          <a:xfrm>
            <a:off x="244900" y="45350"/>
            <a:ext cx="2848500" cy="3357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0"/>
              </a:spcAft>
              <a:buNone/>
            </a:pPr>
            <a:r>
              <a:rPr lang="es" sz="1200">
                <a:latin typeface="Oswald Medium"/>
                <a:ea typeface="Oswald Medium"/>
                <a:cs typeface="Oswald Medium"/>
                <a:sym typeface="Oswald Medium"/>
              </a:rPr>
              <a:t>INVESTIGACIÓN, METODOLOGÍA Y EQUIPO</a:t>
            </a:r>
            <a:endParaRPr sz="1500">
              <a:latin typeface="Oswald Medium"/>
              <a:ea typeface="Oswald Medium"/>
              <a:cs typeface="Oswald Medium"/>
              <a:sym typeface="Oswald Medium"/>
            </a:endParaRPr>
          </a:p>
        </p:txBody>
      </p:sp>
      <p:sp>
        <p:nvSpPr>
          <p:cNvPr id="283" name="Google Shape;283;p30"/>
          <p:cNvSpPr txBox="1"/>
          <p:nvPr/>
        </p:nvSpPr>
        <p:spPr>
          <a:xfrm>
            <a:off x="662854" y="848575"/>
            <a:ext cx="7630050" cy="4644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Clr>
                <a:schemeClr val="dk1"/>
              </a:buClr>
              <a:buSzPts val="1100"/>
              <a:buFont typeface="Arial"/>
              <a:buNone/>
            </a:pPr>
            <a:r>
              <a:rPr lang="es" sz="2200" dirty="0">
                <a:solidFill>
                  <a:schemeClr val="dk1"/>
                </a:solidFill>
                <a:latin typeface="Oswald Medium"/>
                <a:ea typeface="Oswald Medium"/>
                <a:cs typeface="Oswald Medium"/>
                <a:sym typeface="Oswald Medium"/>
              </a:rPr>
              <a:t>CERTIFICACIONES CON LAS QUE CUENTA </a:t>
            </a:r>
            <a:r>
              <a:rPr lang="es" sz="2200" dirty="0">
                <a:solidFill>
                  <a:srgbClr val="FF0015"/>
                </a:solidFill>
                <a:latin typeface="Oswald Medium"/>
                <a:ea typeface="Oswald Medium"/>
                <a:cs typeface="Oswald Medium"/>
                <a:sym typeface="Oswald Medium"/>
              </a:rPr>
              <a:t>EL EQUIPO MINDLABS</a:t>
            </a:r>
            <a:endParaRPr sz="2800" dirty="0">
              <a:solidFill>
                <a:srgbClr val="FF0015"/>
              </a:solidFill>
              <a:latin typeface="Oswald Medium"/>
              <a:ea typeface="Oswald Medium"/>
              <a:cs typeface="Oswald Medium"/>
              <a:sym typeface="Oswald Medium"/>
            </a:endParaRPr>
          </a:p>
          <a:p>
            <a:pPr marL="0" lvl="0" indent="0" algn="l" rtl="0">
              <a:spcBef>
                <a:spcPts val="800"/>
              </a:spcBef>
              <a:spcAft>
                <a:spcPts val="0"/>
              </a:spcAft>
              <a:buNone/>
            </a:pPr>
            <a:endParaRPr dirty="0">
              <a:latin typeface="Oswald Light"/>
              <a:ea typeface="Oswald Light"/>
              <a:cs typeface="Oswald Light"/>
              <a:sym typeface="Oswald Light"/>
            </a:endParaRPr>
          </a:p>
        </p:txBody>
      </p:sp>
      <p:pic>
        <p:nvPicPr>
          <p:cNvPr id="284" name="Google Shape;284;p30"/>
          <p:cNvPicPr preferRelativeResize="0"/>
          <p:nvPr/>
        </p:nvPicPr>
        <p:blipFill>
          <a:blip r:embed="rId3">
            <a:alphaModFix/>
          </a:blip>
          <a:stretch>
            <a:fillRect/>
          </a:stretch>
        </p:blipFill>
        <p:spPr>
          <a:xfrm>
            <a:off x="6794525" y="1471350"/>
            <a:ext cx="1211118" cy="1270487"/>
          </a:xfrm>
          <a:prstGeom prst="rect">
            <a:avLst/>
          </a:prstGeom>
          <a:noFill/>
          <a:ln>
            <a:noFill/>
          </a:ln>
        </p:spPr>
      </p:pic>
      <p:pic>
        <p:nvPicPr>
          <p:cNvPr id="285" name="Google Shape;285;p30"/>
          <p:cNvPicPr preferRelativeResize="0"/>
          <p:nvPr/>
        </p:nvPicPr>
        <p:blipFill>
          <a:blip r:embed="rId4">
            <a:alphaModFix/>
          </a:blip>
          <a:stretch>
            <a:fillRect/>
          </a:stretch>
        </p:blipFill>
        <p:spPr>
          <a:xfrm>
            <a:off x="1138371" y="1471350"/>
            <a:ext cx="1211118" cy="1270487"/>
          </a:xfrm>
          <a:prstGeom prst="rect">
            <a:avLst/>
          </a:prstGeom>
          <a:noFill/>
          <a:ln>
            <a:noFill/>
          </a:ln>
        </p:spPr>
      </p:pic>
      <p:pic>
        <p:nvPicPr>
          <p:cNvPr id="286" name="Google Shape;286;p30"/>
          <p:cNvPicPr preferRelativeResize="0"/>
          <p:nvPr/>
        </p:nvPicPr>
        <p:blipFill>
          <a:blip r:embed="rId5">
            <a:alphaModFix/>
          </a:blip>
          <a:stretch>
            <a:fillRect/>
          </a:stretch>
        </p:blipFill>
        <p:spPr>
          <a:xfrm>
            <a:off x="2552404" y="1471350"/>
            <a:ext cx="1211118" cy="1270487"/>
          </a:xfrm>
          <a:prstGeom prst="rect">
            <a:avLst/>
          </a:prstGeom>
          <a:noFill/>
          <a:ln>
            <a:noFill/>
          </a:ln>
        </p:spPr>
      </p:pic>
      <p:pic>
        <p:nvPicPr>
          <p:cNvPr id="287" name="Google Shape;287;p30"/>
          <p:cNvPicPr preferRelativeResize="0"/>
          <p:nvPr/>
        </p:nvPicPr>
        <p:blipFill>
          <a:blip r:embed="rId6">
            <a:alphaModFix/>
          </a:blip>
          <a:stretch>
            <a:fillRect/>
          </a:stretch>
        </p:blipFill>
        <p:spPr>
          <a:xfrm>
            <a:off x="3966437" y="1471350"/>
            <a:ext cx="1211118" cy="1270487"/>
          </a:xfrm>
          <a:prstGeom prst="rect">
            <a:avLst/>
          </a:prstGeom>
          <a:noFill/>
          <a:ln>
            <a:noFill/>
          </a:ln>
        </p:spPr>
      </p:pic>
      <p:pic>
        <p:nvPicPr>
          <p:cNvPr id="288" name="Google Shape;288;p30"/>
          <p:cNvPicPr preferRelativeResize="0"/>
          <p:nvPr/>
        </p:nvPicPr>
        <p:blipFill>
          <a:blip r:embed="rId7">
            <a:alphaModFix/>
          </a:blip>
          <a:stretch>
            <a:fillRect/>
          </a:stretch>
        </p:blipFill>
        <p:spPr>
          <a:xfrm>
            <a:off x="5380482" y="1471350"/>
            <a:ext cx="1211118" cy="1270487"/>
          </a:xfrm>
          <a:prstGeom prst="rect">
            <a:avLst/>
          </a:prstGeom>
          <a:noFill/>
          <a:ln>
            <a:noFill/>
          </a:ln>
        </p:spPr>
      </p:pic>
      <p:sp>
        <p:nvSpPr>
          <p:cNvPr id="289" name="Google Shape;289;p30"/>
          <p:cNvSpPr txBox="1"/>
          <p:nvPr/>
        </p:nvSpPr>
        <p:spPr>
          <a:xfrm>
            <a:off x="731520" y="3499800"/>
            <a:ext cx="2355155" cy="869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s" sz="1500" b="1" dirty="0">
                <a:solidFill>
                  <a:schemeClr val="dk1"/>
                </a:solidFill>
                <a:latin typeface="Nunito"/>
                <a:ea typeface="Nunito"/>
                <a:cs typeface="Nunito"/>
                <a:sym typeface="Nunito"/>
              </a:rPr>
              <a:t>ALGUNA DE </a:t>
            </a:r>
            <a:r>
              <a:rPr lang="es" sz="1500" b="1" dirty="0">
                <a:solidFill>
                  <a:srgbClr val="FF0015"/>
                </a:solidFill>
                <a:latin typeface="Nunito"/>
                <a:ea typeface="Nunito"/>
                <a:cs typeface="Nunito"/>
                <a:sym typeface="Nunito"/>
              </a:rPr>
              <a:t>LAS HERRAMIENTAS QUE UTILIZAMOS</a:t>
            </a:r>
            <a:endParaRPr sz="1500" b="1" dirty="0">
              <a:solidFill>
                <a:srgbClr val="FF0015"/>
              </a:solidFill>
              <a:latin typeface="Nunito"/>
              <a:ea typeface="Nunito"/>
              <a:cs typeface="Nunito"/>
              <a:sym typeface="Nunito"/>
            </a:endParaRPr>
          </a:p>
          <a:p>
            <a:pPr marL="0" lvl="0" indent="0" algn="l" rtl="0">
              <a:spcBef>
                <a:spcPts val="0"/>
              </a:spcBef>
              <a:spcAft>
                <a:spcPts val="0"/>
              </a:spcAft>
              <a:buNone/>
            </a:pPr>
            <a:endParaRPr sz="1000" b="1" dirty="0">
              <a:latin typeface="Nunito"/>
              <a:ea typeface="Nunito"/>
              <a:cs typeface="Nunito"/>
              <a:sym typeface="Nunito"/>
            </a:endParaRPr>
          </a:p>
        </p:txBody>
      </p:sp>
      <p:sp>
        <p:nvSpPr>
          <p:cNvPr id="290" name="Google Shape;290;p30"/>
          <p:cNvSpPr/>
          <p:nvPr/>
        </p:nvSpPr>
        <p:spPr>
          <a:xfrm>
            <a:off x="3286450" y="3120575"/>
            <a:ext cx="4719300" cy="1639200"/>
          </a:xfrm>
          <a:prstGeom prst="roundRect">
            <a:avLst>
              <a:gd name="adj" fmla="val 16667"/>
            </a:avLst>
          </a:prstGeom>
          <a:solidFill>
            <a:schemeClr val="lt1"/>
          </a:solidFill>
          <a:ln>
            <a:noFill/>
          </a:ln>
          <a:effectLst>
            <a:outerShdw blurRad="257175" dist="85725" dir="5400000" algn="bl" rotWithShape="0">
              <a:srgbClr val="000000">
                <a:alpha val="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91" name="Google Shape;291;p30"/>
          <p:cNvPicPr preferRelativeResize="0"/>
          <p:nvPr/>
        </p:nvPicPr>
        <p:blipFill>
          <a:blip r:embed="rId8">
            <a:alphaModFix/>
          </a:blip>
          <a:stretch>
            <a:fillRect/>
          </a:stretch>
        </p:blipFill>
        <p:spPr>
          <a:xfrm>
            <a:off x="3526262" y="3408025"/>
            <a:ext cx="1513052" cy="367175"/>
          </a:xfrm>
          <a:prstGeom prst="rect">
            <a:avLst/>
          </a:prstGeom>
          <a:noFill/>
          <a:ln>
            <a:noFill/>
          </a:ln>
        </p:spPr>
      </p:pic>
      <p:pic>
        <p:nvPicPr>
          <p:cNvPr id="292" name="Google Shape;292;p30"/>
          <p:cNvPicPr preferRelativeResize="0"/>
          <p:nvPr/>
        </p:nvPicPr>
        <p:blipFill>
          <a:blip r:embed="rId9">
            <a:alphaModFix/>
          </a:blip>
          <a:stretch>
            <a:fillRect/>
          </a:stretch>
        </p:blipFill>
        <p:spPr>
          <a:xfrm>
            <a:off x="6399950" y="4101150"/>
            <a:ext cx="1455801" cy="268050"/>
          </a:xfrm>
          <a:prstGeom prst="rect">
            <a:avLst/>
          </a:prstGeom>
          <a:noFill/>
          <a:ln>
            <a:noFill/>
          </a:ln>
        </p:spPr>
      </p:pic>
      <p:pic>
        <p:nvPicPr>
          <p:cNvPr id="293" name="Google Shape;293;p30"/>
          <p:cNvPicPr preferRelativeResize="0"/>
          <p:nvPr/>
        </p:nvPicPr>
        <p:blipFill>
          <a:blip r:embed="rId10">
            <a:alphaModFix/>
          </a:blip>
          <a:stretch>
            <a:fillRect/>
          </a:stretch>
        </p:blipFill>
        <p:spPr>
          <a:xfrm>
            <a:off x="5455925" y="3172175"/>
            <a:ext cx="746625" cy="746625"/>
          </a:xfrm>
          <a:prstGeom prst="rect">
            <a:avLst/>
          </a:prstGeom>
          <a:noFill/>
          <a:ln>
            <a:noFill/>
          </a:ln>
        </p:spPr>
      </p:pic>
      <p:pic>
        <p:nvPicPr>
          <p:cNvPr id="294" name="Google Shape;294;p30"/>
          <p:cNvPicPr preferRelativeResize="0"/>
          <p:nvPr/>
        </p:nvPicPr>
        <p:blipFill>
          <a:blip r:embed="rId11">
            <a:alphaModFix/>
          </a:blip>
          <a:stretch>
            <a:fillRect/>
          </a:stretch>
        </p:blipFill>
        <p:spPr>
          <a:xfrm>
            <a:off x="3557213" y="3964199"/>
            <a:ext cx="1153326" cy="602625"/>
          </a:xfrm>
          <a:prstGeom prst="rect">
            <a:avLst/>
          </a:prstGeom>
          <a:noFill/>
          <a:ln>
            <a:noFill/>
          </a:ln>
        </p:spPr>
      </p:pic>
      <p:pic>
        <p:nvPicPr>
          <p:cNvPr id="295" name="Google Shape;295;p30"/>
          <p:cNvPicPr preferRelativeResize="0"/>
          <p:nvPr/>
        </p:nvPicPr>
        <p:blipFill>
          <a:blip r:embed="rId12">
            <a:alphaModFix/>
          </a:blip>
          <a:stretch>
            <a:fillRect/>
          </a:stretch>
        </p:blipFill>
        <p:spPr>
          <a:xfrm>
            <a:off x="6768498" y="3267025"/>
            <a:ext cx="718700" cy="556900"/>
          </a:xfrm>
          <a:prstGeom prst="rect">
            <a:avLst/>
          </a:prstGeom>
          <a:noFill/>
          <a:ln>
            <a:noFill/>
          </a:ln>
        </p:spPr>
      </p:pic>
      <p:pic>
        <p:nvPicPr>
          <p:cNvPr id="296" name="Google Shape;296;p30"/>
          <p:cNvPicPr preferRelativeResize="0"/>
          <p:nvPr/>
        </p:nvPicPr>
        <p:blipFill>
          <a:blip r:embed="rId13">
            <a:alphaModFix/>
          </a:blip>
          <a:stretch>
            <a:fillRect/>
          </a:stretch>
        </p:blipFill>
        <p:spPr>
          <a:xfrm>
            <a:off x="5037288" y="4087313"/>
            <a:ext cx="1217625" cy="295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1"/>
          <p:cNvSpPr txBox="1"/>
          <p:nvPr/>
        </p:nvSpPr>
        <p:spPr>
          <a:xfrm>
            <a:off x="1424550" y="1097050"/>
            <a:ext cx="6294900" cy="7515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s" sz="1200">
                <a:solidFill>
                  <a:schemeClr val="dk1"/>
                </a:solidFill>
                <a:latin typeface="Nunito"/>
                <a:ea typeface="Nunito"/>
                <a:cs typeface="Nunito"/>
                <a:sym typeface="Nunito"/>
              </a:rPr>
              <a:t>Lo que las personas dicen usando métodos de investigación tradicional no siempre refleja lo que piensan y hacen, por eso </a:t>
            </a:r>
            <a:r>
              <a:rPr lang="es" sz="1200" b="1">
                <a:solidFill>
                  <a:schemeClr val="dk1"/>
                </a:solidFill>
                <a:latin typeface="Nunito"/>
                <a:ea typeface="Nunito"/>
                <a:cs typeface="Nunito"/>
                <a:sym typeface="Nunito"/>
              </a:rPr>
              <a:t>desarrollamos un modelo propio que permite conocer a profundidad al consumidor:</a:t>
            </a:r>
            <a:r>
              <a:rPr lang="es" sz="1200" b="1" u="sng">
                <a:solidFill>
                  <a:schemeClr val="dk1"/>
                </a:solidFill>
                <a:latin typeface="Nunito"/>
                <a:ea typeface="Nunito"/>
                <a:cs typeface="Nunito"/>
                <a:sym typeface="Nunito"/>
              </a:rPr>
              <a:t> </a:t>
            </a:r>
            <a:endParaRPr sz="1200" b="1" u="sng">
              <a:solidFill>
                <a:schemeClr val="dk1"/>
              </a:solidFill>
              <a:latin typeface="Nunito"/>
              <a:ea typeface="Nunito"/>
              <a:cs typeface="Nunito"/>
              <a:sym typeface="Nunito"/>
            </a:endParaRPr>
          </a:p>
          <a:p>
            <a:pPr marL="0" lvl="0" indent="0" algn="ctr" rtl="0">
              <a:spcBef>
                <a:spcPts val="0"/>
              </a:spcBef>
              <a:spcAft>
                <a:spcPts val="0"/>
              </a:spcAft>
              <a:buNone/>
            </a:pPr>
            <a:endParaRPr sz="1200">
              <a:latin typeface="Nunito"/>
              <a:ea typeface="Nunito"/>
              <a:cs typeface="Nunito"/>
              <a:sym typeface="Nunito"/>
            </a:endParaRPr>
          </a:p>
          <a:p>
            <a:pPr marL="0" lvl="0" indent="0" algn="ctr" rtl="0">
              <a:spcBef>
                <a:spcPts val="0"/>
              </a:spcBef>
              <a:spcAft>
                <a:spcPts val="0"/>
              </a:spcAft>
              <a:buNone/>
            </a:pPr>
            <a:endParaRPr sz="1200">
              <a:latin typeface="Nunito"/>
              <a:ea typeface="Nunito"/>
              <a:cs typeface="Nunito"/>
              <a:sym typeface="Nunito"/>
            </a:endParaRPr>
          </a:p>
        </p:txBody>
      </p:sp>
      <p:sp>
        <p:nvSpPr>
          <p:cNvPr id="302" name="Google Shape;302;p31"/>
          <p:cNvSpPr txBox="1"/>
          <p:nvPr/>
        </p:nvSpPr>
        <p:spPr>
          <a:xfrm>
            <a:off x="2526000" y="521638"/>
            <a:ext cx="4092000" cy="6528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800"/>
              </a:spcAft>
              <a:buNone/>
            </a:pPr>
            <a:r>
              <a:rPr lang="es" sz="3500">
                <a:solidFill>
                  <a:schemeClr val="dk1"/>
                </a:solidFill>
                <a:latin typeface="Oswald Medium"/>
                <a:ea typeface="Oswald Medium"/>
                <a:cs typeface="Oswald Medium"/>
                <a:sym typeface="Oswald Medium"/>
              </a:rPr>
              <a:t>EL MODELO MIND</a:t>
            </a:r>
            <a:r>
              <a:rPr lang="es" sz="3500">
                <a:solidFill>
                  <a:srgbClr val="FF0015"/>
                </a:solidFill>
                <a:latin typeface="Oswald Medium"/>
                <a:ea typeface="Oswald Medium"/>
                <a:cs typeface="Oswald Medium"/>
                <a:sym typeface="Oswald Medium"/>
              </a:rPr>
              <a:t>LABS</a:t>
            </a:r>
            <a:endParaRPr sz="3500">
              <a:latin typeface="Oswald Light"/>
              <a:ea typeface="Oswald Light"/>
              <a:cs typeface="Oswald Light"/>
              <a:sym typeface="Oswald Light"/>
            </a:endParaRPr>
          </a:p>
        </p:txBody>
      </p:sp>
      <p:sp>
        <p:nvSpPr>
          <p:cNvPr id="303" name="Google Shape;303;p31"/>
          <p:cNvSpPr txBox="1"/>
          <p:nvPr/>
        </p:nvSpPr>
        <p:spPr>
          <a:xfrm>
            <a:off x="244900" y="45350"/>
            <a:ext cx="2848500" cy="3357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0"/>
              </a:spcAft>
              <a:buNone/>
            </a:pPr>
            <a:r>
              <a:rPr lang="es" sz="1200">
                <a:latin typeface="Oswald Medium"/>
                <a:ea typeface="Oswald Medium"/>
                <a:cs typeface="Oswald Medium"/>
                <a:sym typeface="Oswald Medium"/>
              </a:rPr>
              <a:t>INVESTIGACIÓN, METODOLOGÍA Y EQUIPO</a:t>
            </a:r>
            <a:endParaRPr sz="1500">
              <a:latin typeface="Oswald Medium"/>
              <a:ea typeface="Oswald Medium"/>
              <a:cs typeface="Oswald Medium"/>
              <a:sym typeface="Oswald Medium"/>
            </a:endParaRPr>
          </a:p>
        </p:txBody>
      </p:sp>
      <p:pic>
        <p:nvPicPr>
          <p:cNvPr id="304" name="Google Shape;304;p31"/>
          <p:cNvPicPr preferRelativeResize="0"/>
          <p:nvPr/>
        </p:nvPicPr>
        <p:blipFill>
          <a:blip r:embed="rId3">
            <a:alphaModFix/>
          </a:blip>
          <a:stretch>
            <a:fillRect/>
          </a:stretch>
        </p:blipFill>
        <p:spPr>
          <a:xfrm>
            <a:off x="2550088" y="2204050"/>
            <a:ext cx="4043827" cy="2290449"/>
          </a:xfrm>
          <a:prstGeom prst="rect">
            <a:avLst/>
          </a:prstGeom>
          <a:noFill/>
          <a:ln>
            <a:noFill/>
          </a:ln>
        </p:spPr>
      </p:pic>
      <p:sp>
        <p:nvSpPr>
          <p:cNvPr id="305" name="Google Shape;305;p31"/>
          <p:cNvSpPr/>
          <p:nvPr/>
        </p:nvSpPr>
        <p:spPr>
          <a:xfrm>
            <a:off x="1008875" y="2996650"/>
            <a:ext cx="1238400" cy="366300"/>
          </a:xfrm>
          <a:prstGeom prst="roundRect">
            <a:avLst>
              <a:gd name="adj" fmla="val 50000"/>
            </a:avLst>
          </a:prstGeom>
          <a:solidFill>
            <a:srgbClr val="181818"/>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s" b="1">
                <a:solidFill>
                  <a:schemeClr val="lt1"/>
                </a:solidFill>
                <a:latin typeface="Nunito"/>
                <a:ea typeface="Nunito"/>
                <a:cs typeface="Nunito"/>
                <a:sym typeface="Nunito"/>
              </a:rPr>
              <a:t>Sentir</a:t>
            </a:r>
            <a:endParaRPr b="1">
              <a:solidFill>
                <a:schemeClr val="lt1"/>
              </a:solidFill>
              <a:latin typeface="Nunito"/>
              <a:ea typeface="Nunito"/>
              <a:cs typeface="Nunito"/>
              <a:sym typeface="Nunito"/>
            </a:endParaRPr>
          </a:p>
        </p:txBody>
      </p:sp>
      <p:sp>
        <p:nvSpPr>
          <p:cNvPr id="306" name="Google Shape;306;p31"/>
          <p:cNvSpPr/>
          <p:nvPr/>
        </p:nvSpPr>
        <p:spPr>
          <a:xfrm>
            <a:off x="6538275" y="2458425"/>
            <a:ext cx="1265100" cy="366300"/>
          </a:xfrm>
          <a:prstGeom prst="roundRect">
            <a:avLst>
              <a:gd name="adj" fmla="val 50000"/>
            </a:avLst>
          </a:prstGeom>
          <a:solidFill>
            <a:srgbClr val="999999"/>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s" b="1">
                <a:solidFill>
                  <a:schemeClr val="lt1"/>
                </a:solidFill>
                <a:latin typeface="Nunito"/>
                <a:ea typeface="Nunito"/>
                <a:cs typeface="Nunito"/>
                <a:sym typeface="Nunito"/>
              </a:rPr>
              <a:t>Hacer</a:t>
            </a:r>
            <a:endParaRPr b="1">
              <a:solidFill>
                <a:schemeClr val="lt1"/>
              </a:solidFill>
              <a:latin typeface="Nunito"/>
              <a:ea typeface="Nunito"/>
              <a:cs typeface="Nunito"/>
              <a:sym typeface="Nunito"/>
            </a:endParaRPr>
          </a:p>
        </p:txBody>
      </p:sp>
      <p:sp>
        <p:nvSpPr>
          <p:cNvPr id="307" name="Google Shape;307;p31"/>
          <p:cNvSpPr/>
          <p:nvPr/>
        </p:nvSpPr>
        <p:spPr>
          <a:xfrm>
            <a:off x="7214475" y="3798800"/>
            <a:ext cx="1265100" cy="366300"/>
          </a:xfrm>
          <a:prstGeom prst="roundRect">
            <a:avLst>
              <a:gd name="adj" fmla="val 50000"/>
            </a:avLst>
          </a:prstGeom>
          <a:solidFill>
            <a:srgbClr val="FF0015"/>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s" b="1">
                <a:solidFill>
                  <a:schemeClr val="lt1"/>
                </a:solidFill>
                <a:latin typeface="Nunito"/>
                <a:ea typeface="Nunito"/>
                <a:cs typeface="Nunito"/>
                <a:sym typeface="Nunito"/>
              </a:rPr>
              <a:t>Decir</a:t>
            </a:r>
            <a:endParaRPr b="1">
              <a:solidFill>
                <a:schemeClr val="lt1"/>
              </a:solidFill>
              <a:latin typeface="Nunito"/>
              <a:ea typeface="Nunito"/>
              <a:cs typeface="Nunito"/>
              <a:sym typeface="Nunito"/>
            </a:endParaRPr>
          </a:p>
        </p:txBody>
      </p:sp>
      <p:cxnSp>
        <p:nvCxnSpPr>
          <p:cNvPr id="308" name="Google Shape;308;p31"/>
          <p:cNvCxnSpPr>
            <a:stCxn id="305" idx="3"/>
          </p:cNvCxnSpPr>
          <p:nvPr/>
        </p:nvCxnSpPr>
        <p:spPr>
          <a:xfrm>
            <a:off x="2247275" y="3179800"/>
            <a:ext cx="575400" cy="183300"/>
          </a:xfrm>
          <a:prstGeom prst="straightConnector1">
            <a:avLst/>
          </a:prstGeom>
          <a:noFill/>
          <a:ln w="9525" cap="flat" cmpd="sng">
            <a:solidFill>
              <a:schemeClr val="dk2"/>
            </a:solidFill>
            <a:prstDash val="solid"/>
            <a:round/>
            <a:headEnd type="none" w="med" len="med"/>
            <a:tailEnd type="none" w="med" len="med"/>
          </a:ln>
        </p:spPr>
      </p:cxnSp>
      <p:sp>
        <p:nvSpPr>
          <p:cNvPr id="309" name="Google Shape;309;p31"/>
          <p:cNvSpPr/>
          <p:nvPr/>
        </p:nvSpPr>
        <p:spPr>
          <a:xfrm>
            <a:off x="2794475" y="3307150"/>
            <a:ext cx="125100" cy="125100"/>
          </a:xfrm>
          <a:prstGeom prst="ellipse">
            <a:avLst/>
          </a:prstGeom>
          <a:solidFill>
            <a:srgbClr val="181818"/>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310" name="Google Shape;310;p31"/>
          <p:cNvCxnSpPr>
            <a:stCxn id="307" idx="1"/>
            <a:endCxn id="311" idx="6"/>
          </p:cNvCxnSpPr>
          <p:nvPr/>
        </p:nvCxnSpPr>
        <p:spPr>
          <a:xfrm flipH="1">
            <a:off x="6315675" y="3981950"/>
            <a:ext cx="898800" cy="120600"/>
          </a:xfrm>
          <a:prstGeom prst="straightConnector1">
            <a:avLst/>
          </a:prstGeom>
          <a:noFill/>
          <a:ln w="9525" cap="flat" cmpd="sng">
            <a:solidFill>
              <a:schemeClr val="dk2"/>
            </a:solidFill>
            <a:prstDash val="solid"/>
            <a:round/>
            <a:headEnd type="none" w="med" len="med"/>
            <a:tailEnd type="none" w="med" len="med"/>
          </a:ln>
        </p:spPr>
      </p:cxnSp>
      <p:sp>
        <p:nvSpPr>
          <p:cNvPr id="311" name="Google Shape;311;p31"/>
          <p:cNvSpPr/>
          <p:nvPr/>
        </p:nvSpPr>
        <p:spPr>
          <a:xfrm>
            <a:off x="6190575" y="4040000"/>
            <a:ext cx="125100" cy="125100"/>
          </a:xfrm>
          <a:prstGeom prst="ellipse">
            <a:avLst/>
          </a:prstGeom>
          <a:solidFill>
            <a:srgbClr val="FF0015"/>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312" name="Google Shape;312;p31"/>
          <p:cNvCxnSpPr>
            <a:stCxn id="306" idx="1"/>
          </p:cNvCxnSpPr>
          <p:nvPr/>
        </p:nvCxnSpPr>
        <p:spPr>
          <a:xfrm flipH="1">
            <a:off x="5702475" y="2641575"/>
            <a:ext cx="835800" cy="178500"/>
          </a:xfrm>
          <a:prstGeom prst="straightConnector1">
            <a:avLst/>
          </a:prstGeom>
          <a:noFill/>
          <a:ln w="9525" cap="flat" cmpd="sng">
            <a:solidFill>
              <a:schemeClr val="dk2"/>
            </a:solidFill>
            <a:prstDash val="solid"/>
            <a:round/>
            <a:headEnd type="none" w="med" len="med"/>
            <a:tailEnd type="none" w="med" len="med"/>
          </a:ln>
        </p:spPr>
      </p:cxnSp>
      <p:sp>
        <p:nvSpPr>
          <p:cNvPr id="313" name="Google Shape;313;p31"/>
          <p:cNvSpPr/>
          <p:nvPr/>
        </p:nvSpPr>
        <p:spPr>
          <a:xfrm>
            <a:off x="5597850" y="2784300"/>
            <a:ext cx="125100" cy="125100"/>
          </a:xfrm>
          <a:prstGeom prst="ellipse">
            <a:avLst/>
          </a:prstGeom>
          <a:solidFill>
            <a:srgbClr val="FF0015"/>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2"/>
          <p:cNvSpPr txBox="1"/>
          <p:nvPr/>
        </p:nvSpPr>
        <p:spPr>
          <a:xfrm>
            <a:off x="244900" y="45350"/>
            <a:ext cx="2848500" cy="3357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0"/>
              </a:spcAft>
              <a:buNone/>
            </a:pPr>
            <a:r>
              <a:rPr lang="es" sz="1200">
                <a:latin typeface="Oswald Medium"/>
                <a:ea typeface="Oswald Medium"/>
                <a:cs typeface="Oswald Medium"/>
                <a:sym typeface="Oswald Medium"/>
              </a:rPr>
              <a:t>INVESTIGACIÓN, METODOLOGÍA Y EQUIPO</a:t>
            </a:r>
            <a:endParaRPr sz="1500">
              <a:latin typeface="Oswald Medium"/>
              <a:ea typeface="Oswald Medium"/>
              <a:cs typeface="Oswald Medium"/>
              <a:sym typeface="Oswald Medium"/>
            </a:endParaRPr>
          </a:p>
        </p:txBody>
      </p:sp>
      <p:sp>
        <p:nvSpPr>
          <p:cNvPr id="319" name="Google Shape;319;p32"/>
          <p:cNvSpPr/>
          <p:nvPr/>
        </p:nvSpPr>
        <p:spPr>
          <a:xfrm>
            <a:off x="3630038" y="635575"/>
            <a:ext cx="2228400" cy="2344500"/>
          </a:xfrm>
          <a:prstGeom prst="roundRect">
            <a:avLst>
              <a:gd name="adj" fmla="val 6960"/>
            </a:avLst>
          </a:prstGeom>
          <a:solidFill>
            <a:srgbClr val="FF001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0" name="Google Shape;320;p32"/>
          <p:cNvSpPr/>
          <p:nvPr/>
        </p:nvSpPr>
        <p:spPr>
          <a:xfrm>
            <a:off x="6360875" y="635575"/>
            <a:ext cx="2228400" cy="2344500"/>
          </a:xfrm>
          <a:prstGeom prst="roundRect">
            <a:avLst>
              <a:gd name="adj" fmla="val 8274"/>
            </a:avLst>
          </a:prstGeom>
          <a:solidFill>
            <a:srgbClr val="18181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1" name="Google Shape;321;p32"/>
          <p:cNvSpPr/>
          <p:nvPr/>
        </p:nvSpPr>
        <p:spPr>
          <a:xfrm>
            <a:off x="899200" y="635575"/>
            <a:ext cx="2228400" cy="2344500"/>
          </a:xfrm>
          <a:prstGeom prst="roundRect">
            <a:avLst>
              <a:gd name="adj" fmla="val 8600"/>
            </a:avLst>
          </a:prstGeom>
          <a:solidFill>
            <a:srgbClr val="18181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2" name="Google Shape;322;p32"/>
          <p:cNvSpPr/>
          <p:nvPr/>
        </p:nvSpPr>
        <p:spPr>
          <a:xfrm>
            <a:off x="3630038" y="3032788"/>
            <a:ext cx="2228400" cy="525300"/>
          </a:xfrm>
          <a:prstGeom prst="roundRect">
            <a:avLst>
              <a:gd name="adj" fmla="val 16667"/>
            </a:avLst>
          </a:prstGeom>
          <a:noFill/>
          <a:ln w="28575" cap="flat" cmpd="sng">
            <a:solidFill>
              <a:srgbClr val="FF001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3" name="Google Shape;323;p32"/>
          <p:cNvSpPr/>
          <p:nvPr/>
        </p:nvSpPr>
        <p:spPr>
          <a:xfrm>
            <a:off x="6360875" y="3032788"/>
            <a:ext cx="2228400" cy="525300"/>
          </a:xfrm>
          <a:prstGeom prst="roundRect">
            <a:avLst>
              <a:gd name="adj" fmla="val 16667"/>
            </a:avLst>
          </a:prstGeom>
          <a:noFill/>
          <a:ln w="28575" cap="flat" cmpd="sng">
            <a:solidFill>
              <a:srgbClr val="FF001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4" name="Google Shape;324;p32"/>
          <p:cNvSpPr/>
          <p:nvPr/>
        </p:nvSpPr>
        <p:spPr>
          <a:xfrm>
            <a:off x="899200" y="3032788"/>
            <a:ext cx="2228400" cy="525300"/>
          </a:xfrm>
          <a:prstGeom prst="roundRect">
            <a:avLst>
              <a:gd name="adj" fmla="val 16667"/>
            </a:avLst>
          </a:prstGeom>
          <a:noFill/>
          <a:ln w="28575" cap="flat" cmpd="sng">
            <a:solidFill>
              <a:srgbClr val="FF001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5" name="Google Shape;325;p32"/>
          <p:cNvSpPr txBox="1"/>
          <p:nvPr/>
        </p:nvSpPr>
        <p:spPr>
          <a:xfrm>
            <a:off x="899325" y="3032688"/>
            <a:ext cx="2228400" cy="52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200">
                <a:solidFill>
                  <a:schemeClr val="dk1"/>
                </a:solidFill>
                <a:latin typeface="Nunito Light"/>
                <a:ea typeface="Nunito Light"/>
                <a:cs typeface="Nunito Light"/>
                <a:sym typeface="Nunito Light"/>
              </a:rPr>
              <a:t>Ahondar en el</a:t>
            </a:r>
            <a:r>
              <a:rPr lang="es" sz="1200" b="1">
                <a:solidFill>
                  <a:schemeClr val="dk1"/>
                </a:solidFill>
                <a:latin typeface="Nunito"/>
                <a:ea typeface="Nunito"/>
                <a:cs typeface="Nunito"/>
                <a:sym typeface="Nunito"/>
              </a:rPr>
              <a:t> inconsciente</a:t>
            </a:r>
            <a:endParaRPr sz="1200" b="1">
              <a:solidFill>
                <a:schemeClr val="dk1"/>
              </a:solidFill>
              <a:latin typeface="Nunito"/>
              <a:ea typeface="Nunito"/>
              <a:cs typeface="Nunito"/>
              <a:sym typeface="Nunito"/>
            </a:endParaRPr>
          </a:p>
          <a:p>
            <a:pPr marL="0" lvl="0" indent="0" algn="ctr" rtl="0">
              <a:spcBef>
                <a:spcPts val="0"/>
              </a:spcBef>
              <a:spcAft>
                <a:spcPts val="0"/>
              </a:spcAft>
              <a:buClr>
                <a:schemeClr val="dk1"/>
              </a:buClr>
              <a:buSzPts val="1100"/>
              <a:buFont typeface="Arial"/>
              <a:buNone/>
            </a:pPr>
            <a:r>
              <a:rPr lang="es" sz="1200" b="1">
                <a:solidFill>
                  <a:schemeClr val="dk1"/>
                </a:solidFill>
                <a:latin typeface="Nunito"/>
                <a:ea typeface="Nunito"/>
                <a:cs typeface="Nunito"/>
                <a:sym typeface="Nunito"/>
              </a:rPr>
              <a:t>de los clientes:</a:t>
            </a:r>
            <a:endParaRPr sz="1200">
              <a:solidFill>
                <a:schemeClr val="dk1"/>
              </a:solidFill>
              <a:latin typeface="Nunito Light"/>
              <a:ea typeface="Nunito Light"/>
              <a:cs typeface="Nunito Light"/>
              <a:sym typeface="Nunito Light"/>
            </a:endParaRPr>
          </a:p>
          <a:p>
            <a:pPr marL="0" lvl="0" indent="0" algn="ctr" rtl="0">
              <a:spcBef>
                <a:spcPts val="0"/>
              </a:spcBef>
              <a:spcAft>
                <a:spcPts val="0"/>
              </a:spcAft>
              <a:buNone/>
            </a:pPr>
            <a:endParaRPr sz="1200">
              <a:solidFill>
                <a:schemeClr val="dk1"/>
              </a:solidFill>
              <a:latin typeface="Nunito Light"/>
              <a:ea typeface="Nunito Light"/>
              <a:cs typeface="Nunito Light"/>
              <a:sym typeface="Nunito Light"/>
            </a:endParaRPr>
          </a:p>
        </p:txBody>
      </p:sp>
      <p:sp>
        <p:nvSpPr>
          <p:cNvPr id="326" name="Google Shape;326;p32"/>
          <p:cNvSpPr txBox="1"/>
          <p:nvPr/>
        </p:nvSpPr>
        <p:spPr>
          <a:xfrm>
            <a:off x="3630050" y="3032688"/>
            <a:ext cx="2228400" cy="52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200">
                <a:solidFill>
                  <a:schemeClr val="dk1"/>
                </a:solidFill>
                <a:latin typeface="Nunito Light"/>
                <a:ea typeface="Nunito Light"/>
                <a:cs typeface="Nunito Light"/>
                <a:sym typeface="Nunito Light"/>
              </a:rPr>
              <a:t>Conocer el </a:t>
            </a:r>
            <a:r>
              <a:rPr lang="es" sz="1200" b="1">
                <a:solidFill>
                  <a:schemeClr val="dk1"/>
                </a:solidFill>
                <a:latin typeface="Nunito"/>
                <a:ea typeface="Nunito"/>
                <a:cs typeface="Nunito"/>
                <a:sym typeface="Nunito"/>
              </a:rPr>
              <a:t>entorno y</a:t>
            </a:r>
            <a:endParaRPr sz="1200" b="1">
              <a:solidFill>
                <a:schemeClr val="dk1"/>
              </a:solidFill>
              <a:latin typeface="Nunito"/>
              <a:ea typeface="Nunito"/>
              <a:cs typeface="Nunito"/>
              <a:sym typeface="Nunito"/>
            </a:endParaRPr>
          </a:p>
          <a:p>
            <a:pPr marL="0" lvl="0" indent="0" algn="ctr" rtl="0">
              <a:spcBef>
                <a:spcPts val="0"/>
              </a:spcBef>
              <a:spcAft>
                <a:spcPts val="0"/>
              </a:spcAft>
              <a:buClr>
                <a:schemeClr val="dk1"/>
              </a:buClr>
              <a:buSzPts val="1100"/>
              <a:buFont typeface="Arial"/>
              <a:buNone/>
            </a:pPr>
            <a:r>
              <a:rPr lang="es" sz="1200" b="1">
                <a:solidFill>
                  <a:schemeClr val="dk1"/>
                </a:solidFill>
                <a:latin typeface="Nunito"/>
                <a:ea typeface="Nunito"/>
                <a:cs typeface="Nunito"/>
                <a:sym typeface="Nunito"/>
              </a:rPr>
              <a:t>cultura</a:t>
            </a:r>
            <a:r>
              <a:rPr lang="es" sz="1200">
                <a:solidFill>
                  <a:schemeClr val="dk1"/>
                </a:solidFill>
                <a:latin typeface="Nunito Light"/>
                <a:ea typeface="Nunito Light"/>
                <a:cs typeface="Nunito Light"/>
                <a:sym typeface="Nunito Light"/>
              </a:rPr>
              <a:t> del asociado: </a:t>
            </a:r>
            <a:endParaRPr sz="1200">
              <a:solidFill>
                <a:schemeClr val="dk1"/>
              </a:solidFill>
              <a:latin typeface="Nunito Light"/>
              <a:ea typeface="Nunito Light"/>
              <a:cs typeface="Nunito Light"/>
              <a:sym typeface="Nunito Light"/>
            </a:endParaRPr>
          </a:p>
          <a:p>
            <a:pPr marL="0" lvl="0" indent="0" algn="ctr" rtl="0">
              <a:spcBef>
                <a:spcPts val="0"/>
              </a:spcBef>
              <a:spcAft>
                <a:spcPts val="0"/>
              </a:spcAft>
              <a:buNone/>
            </a:pPr>
            <a:endParaRPr sz="1200">
              <a:solidFill>
                <a:schemeClr val="dk1"/>
              </a:solidFill>
              <a:latin typeface="Nunito Light"/>
              <a:ea typeface="Nunito Light"/>
              <a:cs typeface="Nunito Light"/>
              <a:sym typeface="Nunito Light"/>
            </a:endParaRPr>
          </a:p>
        </p:txBody>
      </p:sp>
      <p:sp>
        <p:nvSpPr>
          <p:cNvPr id="327" name="Google Shape;327;p32"/>
          <p:cNvSpPr txBox="1"/>
          <p:nvPr/>
        </p:nvSpPr>
        <p:spPr>
          <a:xfrm>
            <a:off x="6308525" y="3032688"/>
            <a:ext cx="2333100" cy="52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200">
                <a:solidFill>
                  <a:schemeClr val="dk1"/>
                </a:solidFill>
                <a:latin typeface="Nunito Light"/>
                <a:ea typeface="Nunito Light"/>
                <a:cs typeface="Nunito Light"/>
                <a:sym typeface="Nunito Light"/>
              </a:rPr>
              <a:t>Explorar lo que el cliente dice </a:t>
            </a:r>
            <a:r>
              <a:rPr lang="es" sz="1200" b="1">
                <a:solidFill>
                  <a:schemeClr val="dk1"/>
                </a:solidFill>
                <a:latin typeface="Nunito"/>
                <a:ea typeface="Nunito"/>
                <a:cs typeface="Nunito"/>
                <a:sym typeface="Nunito"/>
              </a:rPr>
              <a:t>que es relevante para él:</a:t>
            </a:r>
            <a:r>
              <a:rPr lang="es" sz="1200">
                <a:solidFill>
                  <a:schemeClr val="dk1"/>
                </a:solidFill>
                <a:latin typeface="Nunito Light"/>
                <a:ea typeface="Nunito Light"/>
                <a:cs typeface="Nunito Light"/>
                <a:sym typeface="Nunito Light"/>
              </a:rPr>
              <a:t> </a:t>
            </a:r>
            <a:endParaRPr sz="1200">
              <a:solidFill>
                <a:schemeClr val="dk1"/>
              </a:solidFill>
              <a:latin typeface="Nunito Light"/>
              <a:ea typeface="Nunito Light"/>
              <a:cs typeface="Nunito Light"/>
              <a:sym typeface="Nunito Light"/>
            </a:endParaRPr>
          </a:p>
          <a:p>
            <a:pPr marL="0" lvl="0" indent="0" algn="ctr" rtl="0">
              <a:spcBef>
                <a:spcPts val="0"/>
              </a:spcBef>
              <a:spcAft>
                <a:spcPts val="0"/>
              </a:spcAft>
              <a:buNone/>
            </a:pPr>
            <a:endParaRPr sz="1200">
              <a:solidFill>
                <a:schemeClr val="dk1"/>
              </a:solidFill>
              <a:latin typeface="Nunito Light"/>
              <a:ea typeface="Nunito Light"/>
              <a:cs typeface="Nunito Light"/>
              <a:sym typeface="Nunito Light"/>
            </a:endParaRPr>
          </a:p>
        </p:txBody>
      </p:sp>
      <p:sp>
        <p:nvSpPr>
          <p:cNvPr id="328" name="Google Shape;328;p32"/>
          <p:cNvSpPr txBox="1"/>
          <p:nvPr/>
        </p:nvSpPr>
        <p:spPr>
          <a:xfrm>
            <a:off x="1019175" y="1815925"/>
            <a:ext cx="1988700" cy="129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200">
                <a:solidFill>
                  <a:schemeClr val="lt1"/>
                </a:solidFill>
                <a:latin typeface="Nunito Light"/>
                <a:ea typeface="Nunito Light"/>
                <a:cs typeface="Nunito Light"/>
                <a:sym typeface="Nunito Light"/>
              </a:rPr>
              <a:t>Técnicas proyectivas de insight: Lo que el consumidor siente, experimenta, lo que le frustra o le seduce.</a:t>
            </a:r>
            <a:endParaRPr sz="1200">
              <a:solidFill>
                <a:schemeClr val="lt1"/>
              </a:solidFill>
              <a:latin typeface="Nunito Light"/>
              <a:ea typeface="Nunito Light"/>
              <a:cs typeface="Nunito Light"/>
              <a:sym typeface="Nunito Light"/>
            </a:endParaRPr>
          </a:p>
          <a:p>
            <a:pPr marL="0" lvl="0" indent="0" algn="ctr" rtl="0">
              <a:spcBef>
                <a:spcPts val="0"/>
              </a:spcBef>
              <a:spcAft>
                <a:spcPts val="0"/>
              </a:spcAft>
              <a:buClr>
                <a:schemeClr val="dk1"/>
              </a:buClr>
              <a:buSzPts val="1100"/>
              <a:buFont typeface="Arial"/>
              <a:buNone/>
            </a:pPr>
            <a:endParaRPr sz="1200">
              <a:solidFill>
                <a:schemeClr val="lt1"/>
              </a:solidFill>
              <a:latin typeface="Nunito Light"/>
              <a:ea typeface="Nunito Light"/>
              <a:cs typeface="Nunito Light"/>
              <a:sym typeface="Nunito Light"/>
            </a:endParaRPr>
          </a:p>
          <a:p>
            <a:pPr marL="0" lvl="0" indent="0" algn="ctr" rtl="0">
              <a:spcBef>
                <a:spcPts val="0"/>
              </a:spcBef>
              <a:spcAft>
                <a:spcPts val="0"/>
              </a:spcAft>
              <a:buNone/>
            </a:pPr>
            <a:endParaRPr sz="1200">
              <a:solidFill>
                <a:schemeClr val="lt1"/>
              </a:solidFill>
              <a:latin typeface="Nunito Light"/>
              <a:ea typeface="Nunito Light"/>
              <a:cs typeface="Nunito Light"/>
              <a:sym typeface="Nunito Light"/>
            </a:endParaRPr>
          </a:p>
        </p:txBody>
      </p:sp>
      <p:sp>
        <p:nvSpPr>
          <p:cNvPr id="329" name="Google Shape;329;p32"/>
          <p:cNvSpPr txBox="1"/>
          <p:nvPr/>
        </p:nvSpPr>
        <p:spPr>
          <a:xfrm>
            <a:off x="3852186" y="1833400"/>
            <a:ext cx="1784100" cy="87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chemeClr val="lt1"/>
                </a:solidFill>
                <a:latin typeface="Nunito Light"/>
                <a:ea typeface="Nunito Light"/>
                <a:cs typeface="Nunito Light"/>
                <a:sym typeface="Nunito Light"/>
              </a:rPr>
              <a:t>Técnicas etnográficas de insights: Lo que el consumidor hace, experimenta y compra.</a:t>
            </a:r>
            <a:endParaRPr sz="1200">
              <a:solidFill>
                <a:schemeClr val="lt1"/>
              </a:solidFill>
              <a:latin typeface="Nunito Light"/>
              <a:ea typeface="Nunito Light"/>
              <a:cs typeface="Nunito Light"/>
              <a:sym typeface="Nunito Light"/>
            </a:endParaRPr>
          </a:p>
        </p:txBody>
      </p:sp>
      <p:sp>
        <p:nvSpPr>
          <p:cNvPr id="330" name="Google Shape;330;p32"/>
          <p:cNvSpPr txBox="1"/>
          <p:nvPr/>
        </p:nvSpPr>
        <p:spPr>
          <a:xfrm>
            <a:off x="6557525" y="1910675"/>
            <a:ext cx="1835100" cy="62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chemeClr val="lt1"/>
                </a:solidFill>
                <a:latin typeface="Nunito Light"/>
                <a:ea typeface="Nunito Light"/>
                <a:cs typeface="Nunito Light"/>
                <a:sym typeface="Nunito Light"/>
              </a:rPr>
              <a:t>Lo que el consumidor revela, piensa, cree, considera y percibe.</a:t>
            </a:r>
            <a:endParaRPr sz="1200">
              <a:solidFill>
                <a:schemeClr val="lt1"/>
              </a:solidFill>
              <a:latin typeface="Nunito Light"/>
              <a:ea typeface="Nunito Light"/>
              <a:cs typeface="Nunito Light"/>
              <a:sym typeface="Nunito Light"/>
            </a:endParaRPr>
          </a:p>
          <a:p>
            <a:pPr marL="0" lvl="0" indent="0" algn="ctr" rtl="0">
              <a:spcBef>
                <a:spcPts val="0"/>
              </a:spcBef>
              <a:spcAft>
                <a:spcPts val="0"/>
              </a:spcAft>
              <a:buNone/>
            </a:pPr>
            <a:endParaRPr sz="1200">
              <a:solidFill>
                <a:schemeClr val="lt1"/>
              </a:solidFill>
              <a:latin typeface="Nunito Light"/>
              <a:ea typeface="Nunito Light"/>
              <a:cs typeface="Nunito Light"/>
              <a:sym typeface="Nunito Light"/>
            </a:endParaRPr>
          </a:p>
        </p:txBody>
      </p:sp>
      <p:pic>
        <p:nvPicPr>
          <p:cNvPr id="331" name="Google Shape;331;p32"/>
          <p:cNvPicPr preferRelativeResize="0"/>
          <p:nvPr/>
        </p:nvPicPr>
        <p:blipFill>
          <a:blip r:embed="rId3">
            <a:alphaModFix/>
          </a:blip>
          <a:stretch>
            <a:fillRect/>
          </a:stretch>
        </p:blipFill>
        <p:spPr>
          <a:xfrm>
            <a:off x="1712158" y="808438"/>
            <a:ext cx="602492" cy="627000"/>
          </a:xfrm>
          <a:prstGeom prst="rect">
            <a:avLst/>
          </a:prstGeom>
          <a:noFill/>
          <a:ln>
            <a:noFill/>
          </a:ln>
        </p:spPr>
      </p:pic>
      <p:pic>
        <p:nvPicPr>
          <p:cNvPr id="332" name="Google Shape;332;p32"/>
          <p:cNvPicPr preferRelativeResize="0"/>
          <p:nvPr/>
        </p:nvPicPr>
        <p:blipFill>
          <a:blip r:embed="rId4">
            <a:alphaModFix/>
          </a:blip>
          <a:stretch>
            <a:fillRect/>
          </a:stretch>
        </p:blipFill>
        <p:spPr>
          <a:xfrm>
            <a:off x="4424123" y="808438"/>
            <a:ext cx="640225" cy="673775"/>
          </a:xfrm>
          <a:prstGeom prst="rect">
            <a:avLst/>
          </a:prstGeom>
          <a:noFill/>
          <a:ln>
            <a:noFill/>
          </a:ln>
        </p:spPr>
      </p:pic>
      <p:pic>
        <p:nvPicPr>
          <p:cNvPr id="333" name="Google Shape;333;p32"/>
          <p:cNvPicPr preferRelativeResize="0"/>
          <p:nvPr/>
        </p:nvPicPr>
        <p:blipFill>
          <a:blip r:embed="rId5">
            <a:alphaModFix/>
          </a:blip>
          <a:stretch>
            <a:fillRect/>
          </a:stretch>
        </p:blipFill>
        <p:spPr>
          <a:xfrm>
            <a:off x="7154973" y="808438"/>
            <a:ext cx="640225" cy="658935"/>
          </a:xfrm>
          <a:prstGeom prst="rect">
            <a:avLst/>
          </a:prstGeom>
          <a:noFill/>
          <a:ln>
            <a:noFill/>
          </a:ln>
        </p:spPr>
      </p:pic>
      <p:sp>
        <p:nvSpPr>
          <p:cNvPr id="334" name="Google Shape;334;p32"/>
          <p:cNvSpPr txBox="1"/>
          <p:nvPr/>
        </p:nvSpPr>
        <p:spPr>
          <a:xfrm>
            <a:off x="1050850" y="1511863"/>
            <a:ext cx="19251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500" b="1">
                <a:solidFill>
                  <a:schemeClr val="lt1"/>
                </a:solidFill>
                <a:latin typeface="Nunito"/>
                <a:ea typeface="Nunito"/>
                <a:cs typeface="Nunito"/>
                <a:sym typeface="Nunito"/>
              </a:rPr>
              <a:t>Sentir:</a:t>
            </a:r>
            <a:endParaRPr sz="1600" b="1"/>
          </a:p>
        </p:txBody>
      </p:sp>
      <p:sp>
        <p:nvSpPr>
          <p:cNvPr id="335" name="Google Shape;335;p32"/>
          <p:cNvSpPr txBox="1"/>
          <p:nvPr/>
        </p:nvSpPr>
        <p:spPr>
          <a:xfrm>
            <a:off x="3781688" y="1511863"/>
            <a:ext cx="19251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500" b="1">
                <a:solidFill>
                  <a:schemeClr val="lt1"/>
                </a:solidFill>
                <a:latin typeface="Nunito"/>
                <a:ea typeface="Nunito"/>
                <a:cs typeface="Nunito"/>
                <a:sym typeface="Nunito"/>
              </a:rPr>
              <a:t>Hacer:</a:t>
            </a:r>
            <a:endParaRPr sz="1600" b="1"/>
          </a:p>
        </p:txBody>
      </p:sp>
      <p:sp>
        <p:nvSpPr>
          <p:cNvPr id="336" name="Google Shape;336;p32"/>
          <p:cNvSpPr txBox="1"/>
          <p:nvPr/>
        </p:nvSpPr>
        <p:spPr>
          <a:xfrm>
            <a:off x="6512538" y="1511863"/>
            <a:ext cx="19251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500" b="1">
                <a:solidFill>
                  <a:schemeClr val="lt1"/>
                </a:solidFill>
                <a:latin typeface="Nunito"/>
                <a:ea typeface="Nunito"/>
                <a:cs typeface="Nunito"/>
                <a:sym typeface="Nunito"/>
              </a:rPr>
              <a:t>Decir:</a:t>
            </a:r>
            <a:endParaRPr sz="1600" b="1"/>
          </a:p>
        </p:txBody>
      </p:sp>
      <p:pic>
        <p:nvPicPr>
          <p:cNvPr id="337" name="Google Shape;337;p32"/>
          <p:cNvPicPr preferRelativeResize="0"/>
          <p:nvPr/>
        </p:nvPicPr>
        <p:blipFill>
          <a:blip r:embed="rId6">
            <a:alphaModFix/>
          </a:blip>
          <a:stretch>
            <a:fillRect/>
          </a:stretch>
        </p:blipFill>
        <p:spPr>
          <a:xfrm>
            <a:off x="899200" y="3804800"/>
            <a:ext cx="189800" cy="148125"/>
          </a:xfrm>
          <a:prstGeom prst="rect">
            <a:avLst/>
          </a:prstGeom>
          <a:noFill/>
          <a:ln>
            <a:noFill/>
          </a:ln>
        </p:spPr>
      </p:pic>
      <p:pic>
        <p:nvPicPr>
          <p:cNvPr id="338" name="Google Shape;338;p32"/>
          <p:cNvPicPr preferRelativeResize="0"/>
          <p:nvPr/>
        </p:nvPicPr>
        <p:blipFill>
          <a:blip r:embed="rId6">
            <a:alphaModFix/>
          </a:blip>
          <a:stretch>
            <a:fillRect/>
          </a:stretch>
        </p:blipFill>
        <p:spPr>
          <a:xfrm>
            <a:off x="899200" y="4272888"/>
            <a:ext cx="189800" cy="148125"/>
          </a:xfrm>
          <a:prstGeom prst="rect">
            <a:avLst/>
          </a:prstGeom>
          <a:noFill/>
          <a:ln>
            <a:noFill/>
          </a:ln>
        </p:spPr>
      </p:pic>
      <p:sp>
        <p:nvSpPr>
          <p:cNvPr id="339" name="Google Shape;339;p32"/>
          <p:cNvSpPr txBox="1"/>
          <p:nvPr/>
        </p:nvSpPr>
        <p:spPr>
          <a:xfrm>
            <a:off x="1089000" y="3660025"/>
            <a:ext cx="2063700" cy="3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1100" b="1">
                <a:solidFill>
                  <a:schemeClr val="dk1"/>
                </a:solidFill>
                <a:latin typeface="Nunito"/>
                <a:ea typeface="Nunito"/>
                <a:cs typeface="Nunito"/>
                <a:sym typeface="Nunito"/>
              </a:rPr>
              <a:t>Explorar sueños y</a:t>
            </a:r>
            <a:endParaRPr sz="1100" b="1">
              <a:solidFill>
                <a:schemeClr val="dk1"/>
              </a:solidFill>
              <a:latin typeface="Nunito"/>
              <a:ea typeface="Nunito"/>
              <a:cs typeface="Nunito"/>
              <a:sym typeface="Nunito"/>
            </a:endParaRPr>
          </a:p>
          <a:p>
            <a:pPr marL="0" lvl="0" indent="0" algn="l" rtl="0">
              <a:spcBef>
                <a:spcPts val="0"/>
              </a:spcBef>
              <a:spcAft>
                <a:spcPts val="0"/>
              </a:spcAft>
              <a:buClr>
                <a:schemeClr val="dk1"/>
              </a:buClr>
              <a:buSzPts val="1100"/>
              <a:buFont typeface="Arial"/>
              <a:buNone/>
            </a:pPr>
            <a:r>
              <a:rPr lang="es" sz="1100" b="1">
                <a:solidFill>
                  <a:schemeClr val="dk1"/>
                </a:solidFill>
                <a:latin typeface="Nunito"/>
                <a:ea typeface="Nunito"/>
                <a:cs typeface="Nunito"/>
                <a:sym typeface="Nunito"/>
              </a:rPr>
              <a:t>aspiraciones de las familias. </a:t>
            </a:r>
            <a:endParaRPr sz="1100" b="1">
              <a:solidFill>
                <a:schemeClr val="dk1"/>
              </a:solidFill>
              <a:latin typeface="Nunito"/>
              <a:ea typeface="Nunito"/>
              <a:cs typeface="Nunito"/>
              <a:sym typeface="Nunito"/>
            </a:endParaRPr>
          </a:p>
          <a:p>
            <a:pPr marL="0" lvl="0" indent="0" algn="l" rtl="0">
              <a:spcBef>
                <a:spcPts val="0"/>
              </a:spcBef>
              <a:spcAft>
                <a:spcPts val="0"/>
              </a:spcAft>
              <a:buClr>
                <a:schemeClr val="dk1"/>
              </a:buClr>
              <a:buSzPts val="1100"/>
              <a:buFont typeface="Arial"/>
              <a:buNone/>
            </a:pPr>
            <a:endParaRPr sz="1100" b="1">
              <a:solidFill>
                <a:schemeClr val="dk1"/>
              </a:solidFill>
              <a:latin typeface="Nunito"/>
              <a:ea typeface="Nunito"/>
              <a:cs typeface="Nunito"/>
              <a:sym typeface="Nunito"/>
            </a:endParaRPr>
          </a:p>
          <a:p>
            <a:pPr marL="0" lvl="0" indent="0" algn="l" rtl="0">
              <a:spcBef>
                <a:spcPts val="0"/>
              </a:spcBef>
              <a:spcAft>
                <a:spcPts val="0"/>
              </a:spcAft>
              <a:buClr>
                <a:schemeClr val="dk1"/>
              </a:buClr>
              <a:buSzPts val="1100"/>
              <a:buFont typeface="Arial"/>
              <a:buNone/>
            </a:pPr>
            <a:endParaRPr sz="1100">
              <a:solidFill>
                <a:schemeClr val="dk1"/>
              </a:solidFill>
              <a:latin typeface="Nunito Light"/>
              <a:ea typeface="Nunito Light"/>
              <a:cs typeface="Nunito Light"/>
              <a:sym typeface="Nunito Light"/>
            </a:endParaRPr>
          </a:p>
          <a:p>
            <a:pPr marL="0" lvl="0" indent="0" algn="l" rtl="0">
              <a:spcBef>
                <a:spcPts val="0"/>
              </a:spcBef>
              <a:spcAft>
                <a:spcPts val="0"/>
              </a:spcAft>
              <a:buClr>
                <a:schemeClr val="dk1"/>
              </a:buClr>
              <a:buSzPts val="1100"/>
              <a:buFont typeface="Arial"/>
              <a:buNone/>
            </a:pPr>
            <a:endParaRPr sz="1100">
              <a:solidFill>
                <a:schemeClr val="dk1"/>
              </a:solidFill>
              <a:latin typeface="Nunito Light"/>
              <a:ea typeface="Nunito Light"/>
              <a:cs typeface="Nunito Light"/>
              <a:sym typeface="Nunito Light"/>
            </a:endParaRPr>
          </a:p>
          <a:p>
            <a:pPr marL="0" lvl="0" indent="0" algn="l" rtl="0">
              <a:spcBef>
                <a:spcPts val="0"/>
              </a:spcBef>
              <a:spcAft>
                <a:spcPts val="0"/>
              </a:spcAft>
              <a:buNone/>
            </a:pPr>
            <a:endParaRPr sz="1100">
              <a:solidFill>
                <a:schemeClr val="dk1"/>
              </a:solidFill>
              <a:latin typeface="Nunito Light"/>
              <a:ea typeface="Nunito Light"/>
              <a:cs typeface="Nunito Light"/>
              <a:sym typeface="Nunito Light"/>
            </a:endParaRPr>
          </a:p>
        </p:txBody>
      </p:sp>
      <p:sp>
        <p:nvSpPr>
          <p:cNvPr id="340" name="Google Shape;340;p32"/>
          <p:cNvSpPr txBox="1"/>
          <p:nvPr/>
        </p:nvSpPr>
        <p:spPr>
          <a:xfrm>
            <a:off x="1089000" y="4179100"/>
            <a:ext cx="2574900" cy="3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1100" b="1">
                <a:solidFill>
                  <a:schemeClr val="dk1"/>
                </a:solidFill>
                <a:latin typeface="Nunito"/>
                <a:ea typeface="Nunito"/>
                <a:cs typeface="Nunito"/>
                <a:sym typeface="Nunito"/>
              </a:rPr>
              <a:t>Explorar territorios mentales</a:t>
            </a:r>
            <a:endParaRPr sz="1100" b="1">
              <a:solidFill>
                <a:schemeClr val="dk1"/>
              </a:solidFill>
              <a:latin typeface="Nunito"/>
              <a:ea typeface="Nunito"/>
              <a:cs typeface="Nunito"/>
              <a:sym typeface="Nunito"/>
            </a:endParaRPr>
          </a:p>
          <a:p>
            <a:pPr marL="0" lvl="0" indent="0" algn="l" rtl="0">
              <a:spcBef>
                <a:spcPts val="0"/>
              </a:spcBef>
              <a:spcAft>
                <a:spcPts val="0"/>
              </a:spcAft>
              <a:buClr>
                <a:schemeClr val="dk1"/>
              </a:buClr>
              <a:buSzPts val="1100"/>
              <a:buFont typeface="Arial"/>
              <a:buNone/>
            </a:pPr>
            <a:r>
              <a:rPr lang="es" sz="1100" b="1">
                <a:solidFill>
                  <a:schemeClr val="dk1"/>
                </a:solidFill>
                <a:latin typeface="Nunito"/>
                <a:ea typeface="Nunito"/>
                <a:cs typeface="Nunito"/>
                <a:sym typeface="Nunito"/>
              </a:rPr>
              <a:t>que involucran la oferta de valor.</a:t>
            </a:r>
            <a:endParaRPr sz="1100" b="1">
              <a:solidFill>
                <a:schemeClr val="dk1"/>
              </a:solidFill>
              <a:latin typeface="Nunito"/>
              <a:ea typeface="Nunito"/>
              <a:cs typeface="Nunito"/>
              <a:sym typeface="Nunito"/>
            </a:endParaRPr>
          </a:p>
          <a:p>
            <a:pPr marL="0" lvl="0" indent="0" algn="l" rtl="0">
              <a:spcBef>
                <a:spcPts val="0"/>
              </a:spcBef>
              <a:spcAft>
                <a:spcPts val="0"/>
              </a:spcAft>
              <a:buClr>
                <a:schemeClr val="dk1"/>
              </a:buClr>
              <a:buSzPts val="1100"/>
              <a:buFont typeface="Arial"/>
              <a:buNone/>
            </a:pPr>
            <a:endParaRPr sz="1100" b="1">
              <a:solidFill>
                <a:schemeClr val="dk1"/>
              </a:solidFill>
              <a:latin typeface="Nunito"/>
              <a:ea typeface="Nunito"/>
              <a:cs typeface="Nunito"/>
              <a:sym typeface="Nunito"/>
            </a:endParaRPr>
          </a:p>
          <a:p>
            <a:pPr marL="0" lvl="0" indent="0" algn="l" rtl="0">
              <a:spcBef>
                <a:spcPts val="0"/>
              </a:spcBef>
              <a:spcAft>
                <a:spcPts val="0"/>
              </a:spcAft>
              <a:buClr>
                <a:schemeClr val="dk1"/>
              </a:buClr>
              <a:buSzPts val="1100"/>
              <a:buFont typeface="Arial"/>
              <a:buNone/>
            </a:pPr>
            <a:endParaRPr sz="1100">
              <a:solidFill>
                <a:schemeClr val="dk1"/>
              </a:solidFill>
              <a:latin typeface="Nunito Light"/>
              <a:ea typeface="Nunito Light"/>
              <a:cs typeface="Nunito Light"/>
              <a:sym typeface="Nunito Light"/>
            </a:endParaRPr>
          </a:p>
          <a:p>
            <a:pPr marL="0" lvl="0" indent="0" algn="l" rtl="0">
              <a:spcBef>
                <a:spcPts val="0"/>
              </a:spcBef>
              <a:spcAft>
                <a:spcPts val="0"/>
              </a:spcAft>
              <a:buClr>
                <a:schemeClr val="dk1"/>
              </a:buClr>
              <a:buSzPts val="1100"/>
              <a:buFont typeface="Arial"/>
              <a:buNone/>
            </a:pPr>
            <a:endParaRPr sz="1100">
              <a:solidFill>
                <a:schemeClr val="dk1"/>
              </a:solidFill>
              <a:latin typeface="Nunito Light"/>
              <a:ea typeface="Nunito Light"/>
              <a:cs typeface="Nunito Light"/>
              <a:sym typeface="Nunito Light"/>
            </a:endParaRPr>
          </a:p>
          <a:p>
            <a:pPr marL="0" lvl="0" indent="0" algn="l" rtl="0">
              <a:spcBef>
                <a:spcPts val="0"/>
              </a:spcBef>
              <a:spcAft>
                <a:spcPts val="0"/>
              </a:spcAft>
              <a:buNone/>
            </a:pPr>
            <a:endParaRPr sz="1100">
              <a:solidFill>
                <a:schemeClr val="dk1"/>
              </a:solidFill>
              <a:latin typeface="Nunito Light"/>
              <a:ea typeface="Nunito Light"/>
              <a:cs typeface="Nunito Light"/>
              <a:sym typeface="Nunito Light"/>
            </a:endParaRPr>
          </a:p>
        </p:txBody>
      </p:sp>
      <p:pic>
        <p:nvPicPr>
          <p:cNvPr id="341" name="Google Shape;341;p32"/>
          <p:cNvPicPr preferRelativeResize="0"/>
          <p:nvPr/>
        </p:nvPicPr>
        <p:blipFill>
          <a:blip r:embed="rId6">
            <a:alphaModFix/>
          </a:blip>
          <a:stretch>
            <a:fillRect/>
          </a:stretch>
        </p:blipFill>
        <p:spPr>
          <a:xfrm>
            <a:off x="3630050" y="3804800"/>
            <a:ext cx="189800" cy="148125"/>
          </a:xfrm>
          <a:prstGeom prst="rect">
            <a:avLst/>
          </a:prstGeom>
          <a:noFill/>
          <a:ln>
            <a:noFill/>
          </a:ln>
        </p:spPr>
      </p:pic>
      <p:pic>
        <p:nvPicPr>
          <p:cNvPr id="342" name="Google Shape;342;p32"/>
          <p:cNvPicPr preferRelativeResize="0"/>
          <p:nvPr/>
        </p:nvPicPr>
        <p:blipFill>
          <a:blip r:embed="rId6">
            <a:alphaModFix/>
          </a:blip>
          <a:stretch>
            <a:fillRect/>
          </a:stretch>
        </p:blipFill>
        <p:spPr>
          <a:xfrm>
            <a:off x="3630050" y="4130213"/>
            <a:ext cx="189800" cy="148125"/>
          </a:xfrm>
          <a:prstGeom prst="rect">
            <a:avLst/>
          </a:prstGeom>
          <a:noFill/>
          <a:ln>
            <a:noFill/>
          </a:ln>
        </p:spPr>
      </p:pic>
      <p:sp>
        <p:nvSpPr>
          <p:cNvPr id="343" name="Google Shape;343;p32"/>
          <p:cNvSpPr txBox="1"/>
          <p:nvPr/>
        </p:nvSpPr>
        <p:spPr>
          <a:xfrm>
            <a:off x="3819850" y="3711013"/>
            <a:ext cx="2228400" cy="3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1100" b="1">
                <a:solidFill>
                  <a:schemeClr val="dk1"/>
                </a:solidFill>
                <a:latin typeface="Nunito"/>
                <a:ea typeface="Nunito"/>
                <a:cs typeface="Nunito"/>
                <a:sym typeface="Nunito"/>
              </a:rPr>
              <a:t>Visitar sus entornos digitales. </a:t>
            </a:r>
            <a:endParaRPr sz="1100" b="1">
              <a:solidFill>
                <a:schemeClr val="dk1"/>
              </a:solidFill>
              <a:latin typeface="Nunito"/>
              <a:ea typeface="Nunito"/>
              <a:cs typeface="Nunito"/>
              <a:sym typeface="Nunito"/>
            </a:endParaRPr>
          </a:p>
          <a:p>
            <a:pPr marL="0" lvl="0" indent="0" algn="l" rtl="0">
              <a:spcBef>
                <a:spcPts val="0"/>
              </a:spcBef>
              <a:spcAft>
                <a:spcPts val="0"/>
              </a:spcAft>
              <a:buClr>
                <a:schemeClr val="dk1"/>
              </a:buClr>
              <a:buSzPts val="1100"/>
              <a:buFont typeface="Arial"/>
              <a:buNone/>
            </a:pPr>
            <a:endParaRPr sz="1100" b="1">
              <a:solidFill>
                <a:schemeClr val="dk1"/>
              </a:solidFill>
              <a:latin typeface="Nunito"/>
              <a:ea typeface="Nunito"/>
              <a:cs typeface="Nunito"/>
              <a:sym typeface="Nunito"/>
            </a:endParaRPr>
          </a:p>
          <a:p>
            <a:pPr marL="0" lvl="0" indent="0" algn="l" rtl="0">
              <a:spcBef>
                <a:spcPts val="0"/>
              </a:spcBef>
              <a:spcAft>
                <a:spcPts val="0"/>
              </a:spcAft>
              <a:buClr>
                <a:schemeClr val="dk1"/>
              </a:buClr>
              <a:buSzPts val="1100"/>
              <a:buFont typeface="Arial"/>
              <a:buNone/>
            </a:pPr>
            <a:endParaRPr sz="1100">
              <a:solidFill>
                <a:schemeClr val="dk1"/>
              </a:solidFill>
              <a:latin typeface="Nunito Light"/>
              <a:ea typeface="Nunito Light"/>
              <a:cs typeface="Nunito Light"/>
              <a:sym typeface="Nunito Light"/>
            </a:endParaRPr>
          </a:p>
          <a:p>
            <a:pPr marL="0" lvl="0" indent="0" algn="l" rtl="0">
              <a:spcBef>
                <a:spcPts val="0"/>
              </a:spcBef>
              <a:spcAft>
                <a:spcPts val="0"/>
              </a:spcAft>
              <a:buClr>
                <a:schemeClr val="dk1"/>
              </a:buClr>
              <a:buSzPts val="1100"/>
              <a:buFont typeface="Arial"/>
              <a:buNone/>
            </a:pPr>
            <a:endParaRPr sz="1100">
              <a:solidFill>
                <a:schemeClr val="dk1"/>
              </a:solidFill>
              <a:latin typeface="Nunito Light"/>
              <a:ea typeface="Nunito Light"/>
              <a:cs typeface="Nunito Light"/>
              <a:sym typeface="Nunito Light"/>
            </a:endParaRPr>
          </a:p>
          <a:p>
            <a:pPr marL="0" lvl="0" indent="0" algn="l" rtl="0">
              <a:spcBef>
                <a:spcPts val="0"/>
              </a:spcBef>
              <a:spcAft>
                <a:spcPts val="0"/>
              </a:spcAft>
              <a:buNone/>
            </a:pPr>
            <a:endParaRPr sz="1100">
              <a:solidFill>
                <a:schemeClr val="dk1"/>
              </a:solidFill>
              <a:latin typeface="Nunito Light"/>
              <a:ea typeface="Nunito Light"/>
              <a:cs typeface="Nunito Light"/>
              <a:sym typeface="Nunito Light"/>
            </a:endParaRPr>
          </a:p>
        </p:txBody>
      </p:sp>
      <p:sp>
        <p:nvSpPr>
          <p:cNvPr id="344" name="Google Shape;344;p32"/>
          <p:cNvSpPr txBox="1"/>
          <p:nvPr/>
        </p:nvSpPr>
        <p:spPr>
          <a:xfrm>
            <a:off x="3819850" y="3976350"/>
            <a:ext cx="2574900" cy="3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1100" b="1">
                <a:solidFill>
                  <a:schemeClr val="dk1"/>
                </a:solidFill>
                <a:latin typeface="Nunito"/>
                <a:ea typeface="Nunito"/>
                <a:cs typeface="Nunito"/>
                <a:sym typeface="Nunito"/>
              </a:rPr>
              <a:t>Sumergirnos en su vida y su</a:t>
            </a:r>
            <a:endParaRPr sz="1100" b="1">
              <a:solidFill>
                <a:schemeClr val="dk1"/>
              </a:solidFill>
              <a:latin typeface="Nunito"/>
              <a:ea typeface="Nunito"/>
              <a:cs typeface="Nunito"/>
              <a:sym typeface="Nunito"/>
            </a:endParaRPr>
          </a:p>
          <a:p>
            <a:pPr marL="0" lvl="0" indent="0" algn="l" rtl="0">
              <a:spcBef>
                <a:spcPts val="0"/>
              </a:spcBef>
              <a:spcAft>
                <a:spcPts val="0"/>
              </a:spcAft>
              <a:buClr>
                <a:schemeClr val="dk1"/>
              </a:buClr>
              <a:buSzPts val="1100"/>
              <a:buFont typeface="Arial"/>
              <a:buNone/>
            </a:pPr>
            <a:r>
              <a:rPr lang="es" sz="1100" b="1">
                <a:solidFill>
                  <a:schemeClr val="dk1"/>
                </a:solidFill>
                <a:latin typeface="Nunito"/>
                <a:ea typeface="Nunito"/>
                <a:cs typeface="Nunito"/>
                <a:sym typeface="Nunito"/>
              </a:rPr>
              <a:t>cotidianidad.</a:t>
            </a:r>
            <a:endParaRPr sz="1100" b="1">
              <a:solidFill>
                <a:schemeClr val="dk1"/>
              </a:solidFill>
              <a:latin typeface="Nunito"/>
              <a:ea typeface="Nunito"/>
              <a:cs typeface="Nunito"/>
              <a:sym typeface="Nunito"/>
            </a:endParaRPr>
          </a:p>
          <a:p>
            <a:pPr marL="0" lvl="0" indent="0" algn="l" rtl="0">
              <a:spcBef>
                <a:spcPts val="0"/>
              </a:spcBef>
              <a:spcAft>
                <a:spcPts val="0"/>
              </a:spcAft>
              <a:buClr>
                <a:schemeClr val="dk1"/>
              </a:buClr>
              <a:buSzPts val="1100"/>
              <a:buFont typeface="Arial"/>
              <a:buNone/>
            </a:pPr>
            <a:endParaRPr sz="1100" b="1">
              <a:solidFill>
                <a:schemeClr val="dk1"/>
              </a:solidFill>
              <a:latin typeface="Nunito"/>
              <a:ea typeface="Nunito"/>
              <a:cs typeface="Nunito"/>
              <a:sym typeface="Nunito"/>
            </a:endParaRPr>
          </a:p>
          <a:p>
            <a:pPr marL="0" lvl="0" indent="0" algn="l" rtl="0">
              <a:spcBef>
                <a:spcPts val="0"/>
              </a:spcBef>
              <a:spcAft>
                <a:spcPts val="0"/>
              </a:spcAft>
              <a:buClr>
                <a:schemeClr val="dk1"/>
              </a:buClr>
              <a:buSzPts val="1100"/>
              <a:buFont typeface="Arial"/>
              <a:buNone/>
            </a:pPr>
            <a:endParaRPr sz="1100" b="1">
              <a:solidFill>
                <a:schemeClr val="dk1"/>
              </a:solidFill>
              <a:latin typeface="Nunito"/>
              <a:ea typeface="Nunito"/>
              <a:cs typeface="Nunito"/>
              <a:sym typeface="Nunito"/>
            </a:endParaRPr>
          </a:p>
          <a:p>
            <a:pPr marL="0" lvl="0" indent="0" algn="l" rtl="0">
              <a:spcBef>
                <a:spcPts val="0"/>
              </a:spcBef>
              <a:spcAft>
                <a:spcPts val="0"/>
              </a:spcAft>
              <a:buClr>
                <a:schemeClr val="dk1"/>
              </a:buClr>
              <a:buSzPts val="1100"/>
              <a:buFont typeface="Arial"/>
              <a:buNone/>
            </a:pPr>
            <a:endParaRPr sz="1100">
              <a:solidFill>
                <a:schemeClr val="dk1"/>
              </a:solidFill>
              <a:latin typeface="Nunito Light"/>
              <a:ea typeface="Nunito Light"/>
              <a:cs typeface="Nunito Light"/>
              <a:sym typeface="Nunito Light"/>
            </a:endParaRPr>
          </a:p>
          <a:p>
            <a:pPr marL="0" lvl="0" indent="0" algn="l" rtl="0">
              <a:spcBef>
                <a:spcPts val="0"/>
              </a:spcBef>
              <a:spcAft>
                <a:spcPts val="0"/>
              </a:spcAft>
              <a:buClr>
                <a:schemeClr val="dk1"/>
              </a:buClr>
              <a:buSzPts val="1100"/>
              <a:buFont typeface="Arial"/>
              <a:buNone/>
            </a:pPr>
            <a:endParaRPr sz="1100">
              <a:solidFill>
                <a:schemeClr val="dk1"/>
              </a:solidFill>
              <a:latin typeface="Nunito Light"/>
              <a:ea typeface="Nunito Light"/>
              <a:cs typeface="Nunito Light"/>
              <a:sym typeface="Nunito Light"/>
            </a:endParaRPr>
          </a:p>
          <a:p>
            <a:pPr marL="0" lvl="0" indent="0" algn="l" rtl="0">
              <a:spcBef>
                <a:spcPts val="0"/>
              </a:spcBef>
              <a:spcAft>
                <a:spcPts val="0"/>
              </a:spcAft>
              <a:buNone/>
            </a:pPr>
            <a:endParaRPr sz="1100">
              <a:solidFill>
                <a:schemeClr val="dk1"/>
              </a:solidFill>
              <a:latin typeface="Nunito Light"/>
              <a:ea typeface="Nunito Light"/>
              <a:cs typeface="Nunito Light"/>
              <a:sym typeface="Nunito Light"/>
            </a:endParaRPr>
          </a:p>
        </p:txBody>
      </p:sp>
      <p:pic>
        <p:nvPicPr>
          <p:cNvPr id="345" name="Google Shape;345;p32"/>
          <p:cNvPicPr preferRelativeResize="0"/>
          <p:nvPr/>
        </p:nvPicPr>
        <p:blipFill>
          <a:blip r:embed="rId6">
            <a:alphaModFix/>
          </a:blip>
          <a:stretch>
            <a:fillRect/>
          </a:stretch>
        </p:blipFill>
        <p:spPr>
          <a:xfrm>
            <a:off x="3630050" y="4549413"/>
            <a:ext cx="189800" cy="148125"/>
          </a:xfrm>
          <a:prstGeom prst="rect">
            <a:avLst/>
          </a:prstGeom>
          <a:noFill/>
          <a:ln>
            <a:noFill/>
          </a:ln>
        </p:spPr>
      </p:pic>
      <p:sp>
        <p:nvSpPr>
          <p:cNvPr id="346" name="Google Shape;346;p32"/>
          <p:cNvSpPr txBox="1"/>
          <p:nvPr/>
        </p:nvSpPr>
        <p:spPr>
          <a:xfrm>
            <a:off x="3819850" y="4412850"/>
            <a:ext cx="2574900" cy="3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1100" b="1">
                <a:solidFill>
                  <a:schemeClr val="dk1"/>
                </a:solidFill>
                <a:latin typeface="Nunito"/>
                <a:ea typeface="Nunito"/>
                <a:cs typeface="Nunito"/>
                <a:sym typeface="Nunito"/>
              </a:rPr>
              <a:t>Conocer su vinculación con </a:t>
            </a:r>
            <a:endParaRPr sz="1100" b="1">
              <a:solidFill>
                <a:schemeClr val="dk1"/>
              </a:solidFill>
              <a:latin typeface="Nunito"/>
              <a:ea typeface="Nunito"/>
              <a:cs typeface="Nunito"/>
              <a:sym typeface="Nunito"/>
            </a:endParaRPr>
          </a:p>
          <a:p>
            <a:pPr marL="0" lvl="0" indent="0" algn="l" rtl="0">
              <a:spcBef>
                <a:spcPts val="0"/>
              </a:spcBef>
              <a:spcAft>
                <a:spcPts val="0"/>
              </a:spcAft>
              <a:buClr>
                <a:schemeClr val="dk1"/>
              </a:buClr>
              <a:buSzPts val="1100"/>
              <a:buFont typeface="Arial"/>
              <a:buNone/>
            </a:pPr>
            <a:r>
              <a:rPr lang="es" sz="1100" b="1">
                <a:solidFill>
                  <a:schemeClr val="dk1"/>
                </a:solidFill>
                <a:latin typeface="Nunito"/>
                <a:ea typeface="Nunito"/>
                <a:cs typeface="Nunito"/>
                <a:sym typeface="Nunito"/>
              </a:rPr>
              <a:t>la oferta de valor.</a:t>
            </a:r>
            <a:endParaRPr sz="1100" b="1">
              <a:solidFill>
                <a:schemeClr val="dk1"/>
              </a:solidFill>
              <a:latin typeface="Nunito"/>
              <a:ea typeface="Nunito"/>
              <a:cs typeface="Nunito"/>
              <a:sym typeface="Nunito"/>
            </a:endParaRPr>
          </a:p>
          <a:p>
            <a:pPr marL="0" lvl="0" indent="0" algn="l" rtl="0">
              <a:spcBef>
                <a:spcPts val="0"/>
              </a:spcBef>
              <a:spcAft>
                <a:spcPts val="0"/>
              </a:spcAft>
              <a:buClr>
                <a:schemeClr val="dk1"/>
              </a:buClr>
              <a:buSzPts val="1100"/>
              <a:buFont typeface="Arial"/>
              <a:buNone/>
            </a:pPr>
            <a:endParaRPr sz="1100" b="1">
              <a:solidFill>
                <a:schemeClr val="dk1"/>
              </a:solidFill>
              <a:latin typeface="Nunito"/>
              <a:ea typeface="Nunito"/>
              <a:cs typeface="Nunito"/>
              <a:sym typeface="Nunito"/>
            </a:endParaRPr>
          </a:p>
          <a:p>
            <a:pPr marL="0" lvl="0" indent="0" algn="l" rtl="0">
              <a:spcBef>
                <a:spcPts val="0"/>
              </a:spcBef>
              <a:spcAft>
                <a:spcPts val="0"/>
              </a:spcAft>
              <a:buClr>
                <a:schemeClr val="dk1"/>
              </a:buClr>
              <a:buSzPts val="1100"/>
              <a:buFont typeface="Arial"/>
              <a:buNone/>
            </a:pPr>
            <a:endParaRPr sz="1100" b="1">
              <a:solidFill>
                <a:schemeClr val="dk1"/>
              </a:solidFill>
              <a:latin typeface="Nunito"/>
              <a:ea typeface="Nunito"/>
              <a:cs typeface="Nunito"/>
              <a:sym typeface="Nunito"/>
            </a:endParaRPr>
          </a:p>
          <a:p>
            <a:pPr marL="0" lvl="0" indent="0" algn="l" rtl="0">
              <a:spcBef>
                <a:spcPts val="0"/>
              </a:spcBef>
              <a:spcAft>
                <a:spcPts val="0"/>
              </a:spcAft>
              <a:buClr>
                <a:schemeClr val="dk1"/>
              </a:buClr>
              <a:buSzPts val="1100"/>
              <a:buFont typeface="Arial"/>
              <a:buNone/>
            </a:pPr>
            <a:endParaRPr sz="1100">
              <a:solidFill>
                <a:schemeClr val="dk1"/>
              </a:solidFill>
              <a:latin typeface="Nunito Light"/>
              <a:ea typeface="Nunito Light"/>
              <a:cs typeface="Nunito Light"/>
              <a:sym typeface="Nunito Light"/>
            </a:endParaRPr>
          </a:p>
          <a:p>
            <a:pPr marL="0" lvl="0" indent="0" algn="l" rtl="0">
              <a:spcBef>
                <a:spcPts val="0"/>
              </a:spcBef>
              <a:spcAft>
                <a:spcPts val="0"/>
              </a:spcAft>
              <a:buClr>
                <a:schemeClr val="dk1"/>
              </a:buClr>
              <a:buSzPts val="1100"/>
              <a:buFont typeface="Arial"/>
              <a:buNone/>
            </a:pPr>
            <a:endParaRPr sz="1100">
              <a:solidFill>
                <a:schemeClr val="dk1"/>
              </a:solidFill>
              <a:latin typeface="Nunito Light"/>
              <a:ea typeface="Nunito Light"/>
              <a:cs typeface="Nunito Light"/>
              <a:sym typeface="Nunito Light"/>
            </a:endParaRPr>
          </a:p>
          <a:p>
            <a:pPr marL="0" lvl="0" indent="0" algn="l" rtl="0">
              <a:spcBef>
                <a:spcPts val="0"/>
              </a:spcBef>
              <a:spcAft>
                <a:spcPts val="0"/>
              </a:spcAft>
              <a:buNone/>
            </a:pPr>
            <a:endParaRPr sz="1100">
              <a:solidFill>
                <a:schemeClr val="dk1"/>
              </a:solidFill>
              <a:latin typeface="Nunito Light"/>
              <a:ea typeface="Nunito Light"/>
              <a:cs typeface="Nunito Light"/>
              <a:sym typeface="Nunito Light"/>
            </a:endParaRPr>
          </a:p>
        </p:txBody>
      </p:sp>
      <p:pic>
        <p:nvPicPr>
          <p:cNvPr id="347" name="Google Shape;347;p32"/>
          <p:cNvPicPr preferRelativeResize="0"/>
          <p:nvPr/>
        </p:nvPicPr>
        <p:blipFill>
          <a:blip r:embed="rId6">
            <a:alphaModFix/>
          </a:blip>
          <a:stretch>
            <a:fillRect/>
          </a:stretch>
        </p:blipFill>
        <p:spPr>
          <a:xfrm>
            <a:off x="6360900" y="3804800"/>
            <a:ext cx="189800" cy="148125"/>
          </a:xfrm>
          <a:prstGeom prst="rect">
            <a:avLst/>
          </a:prstGeom>
          <a:noFill/>
          <a:ln>
            <a:noFill/>
          </a:ln>
        </p:spPr>
      </p:pic>
      <p:pic>
        <p:nvPicPr>
          <p:cNvPr id="348" name="Google Shape;348;p32"/>
          <p:cNvPicPr preferRelativeResize="0"/>
          <p:nvPr/>
        </p:nvPicPr>
        <p:blipFill>
          <a:blip r:embed="rId6">
            <a:alphaModFix/>
          </a:blip>
          <a:stretch>
            <a:fillRect/>
          </a:stretch>
        </p:blipFill>
        <p:spPr>
          <a:xfrm>
            <a:off x="6360900" y="4272888"/>
            <a:ext cx="189800" cy="148125"/>
          </a:xfrm>
          <a:prstGeom prst="rect">
            <a:avLst/>
          </a:prstGeom>
          <a:noFill/>
          <a:ln>
            <a:noFill/>
          </a:ln>
        </p:spPr>
      </p:pic>
      <p:sp>
        <p:nvSpPr>
          <p:cNvPr id="349" name="Google Shape;349;p32"/>
          <p:cNvSpPr txBox="1"/>
          <p:nvPr/>
        </p:nvSpPr>
        <p:spPr>
          <a:xfrm>
            <a:off x="6550700" y="3711013"/>
            <a:ext cx="2063700" cy="3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1100" b="1">
                <a:solidFill>
                  <a:schemeClr val="dk1"/>
                </a:solidFill>
                <a:latin typeface="Nunito"/>
                <a:ea typeface="Nunito"/>
                <a:cs typeface="Nunito"/>
                <a:sym typeface="Nunito"/>
              </a:rPr>
              <a:t>Explorar metáforas. </a:t>
            </a:r>
            <a:endParaRPr sz="1100">
              <a:solidFill>
                <a:schemeClr val="dk1"/>
              </a:solidFill>
              <a:latin typeface="Nunito Light"/>
              <a:ea typeface="Nunito Light"/>
              <a:cs typeface="Nunito Light"/>
              <a:sym typeface="Nunito Light"/>
            </a:endParaRPr>
          </a:p>
          <a:p>
            <a:pPr marL="0" lvl="0" indent="0" algn="l" rtl="0">
              <a:spcBef>
                <a:spcPts val="0"/>
              </a:spcBef>
              <a:spcAft>
                <a:spcPts val="0"/>
              </a:spcAft>
              <a:buClr>
                <a:schemeClr val="dk1"/>
              </a:buClr>
              <a:buSzPts val="1100"/>
              <a:buFont typeface="Arial"/>
              <a:buNone/>
            </a:pPr>
            <a:endParaRPr sz="1100">
              <a:solidFill>
                <a:schemeClr val="dk1"/>
              </a:solidFill>
              <a:latin typeface="Nunito Light"/>
              <a:ea typeface="Nunito Light"/>
              <a:cs typeface="Nunito Light"/>
              <a:sym typeface="Nunito Light"/>
            </a:endParaRPr>
          </a:p>
          <a:p>
            <a:pPr marL="0" lvl="0" indent="0" algn="l" rtl="0">
              <a:spcBef>
                <a:spcPts val="0"/>
              </a:spcBef>
              <a:spcAft>
                <a:spcPts val="0"/>
              </a:spcAft>
              <a:buNone/>
            </a:pPr>
            <a:endParaRPr sz="1100">
              <a:solidFill>
                <a:schemeClr val="dk1"/>
              </a:solidFill>
              <a:latin typeface="Nunito Light"/>
              <a:ea typeface="Nunito Light"/>
              <a:cs typeface="Nunito Light"/>
              <a:sym typeface="Nunito Light"/>
            </a:endParaRPr>
          </a:p>
        </p:txBody>
      </p:sp>
      <p:sp>
        <p:nvSpPr>
          <p:cNvPr id="350" name="Google Shape;350;p32"/>
          <p:cNvSpPr txBox="1"/>
          <p:nvPr/>
        </p:nvSpPr>
        <p:spPr>
          <a:xfrm>
            <a:off x="6550700" y="4130225"/>
            <a:ext cx="20637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1100" b="1">
                <a:solidFill>
                  <a:schemeClr val="dk1"/>
                </a:solidFill>
                <a:latin typeface="Nunito"/>
                <a:ea typeface="Nunito"/>
                <a:cs typeface="Nunito"/>
                <a:sym typeface="Nunito"/>
              </a:rPr>
              <a:t>Identificar códigos asociados </a:t>
            </a:r>
            <a:endParaRPr sz="1100" b="1">
              <a:solidFill>
                <a:schemeClr val="dk1"/>
              </a:solidFill>
              <a:latin typeface="Nunito"/>
              <a:ea typeface="Nunito"/>
              <a:cs typeface="Nunito"/>
              <a:sym typeface="Nunito"/>
            </a:endParaRPr>
          </a:p>
          <a:p>
            <a:pPr marL="0" lvl="0" indent="0" algn="l" rtl="0">
              <a:spcBef>
                <a:spcPts val="0"/>
              </a:spcBef>
              <a:spcAft>
                <a:spcPts val="0"/>
              </a:spcAft>
              <a:buNone/>
            </a:pPr>
            <a:r>
              <a:rPr lang="es" sz="1100" b="1">
                <a:solidFill>
                  <a:schemeClr val="dk1"/>
                </a:solidFill>
                <a:latin typeface="Nunito"/>
                <a:ea typeface="Nunito"/>
                <a:cs typeface="Nunito"/>
                <a:sym typeface="Nunito"/>
              </a:rPr>
              <a:t> la oferta de valor.</a:t>
            </a:r>
            <a:endParaRPr sz="1100" b="1">
              <a:solidFill>
                <a:schemeClr val="dk1"/>
              </a:solidFill>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Google Shape;59;p14"/>
          <p:cNvPicPr preferRelativeResize="0"/>
          <p:nvPr/>
        </p:nvPicPr>
        <p:blipFill rotWithShape="1">
          <a:blip r:embed="rId3">
            <a:alphaModFix/>
          </a:blip>
          <a:srcRect/>
          <a:stretch/>
        </p:blipFill>
        <p:spPr>
          <a:xfrm>
            <a:off x="0" y="0"/>
            <a:ext cx="9144000" cy="5153030"/>
          </a:xfrm>
          <a:prstGeom prst="rect">
            <a:avLst/>
          </a:prstGeom>
          <a:noFill/>
          <a:ln>
            <a:noFill/>
          </a:ln>
        </p:spPr>
      </p:pic>
      <p:sp>
        <p:nvSpPr>
          <p:cNvPr id="60" name="Google Shape;60;p14"/>
          <p:cNvSpPr txBox="1"/>
          <p:nvPr/>
        </p:nvSpPr>
        <p:spPr>
          <a:xfrm>
            <a:off x="1851600" y="2052800"/>
            <a:ext cx="5440800" cy="9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5000">
                <a:solidFill>
                  <a:schemeClr val="lt1"/>
                </a:solidFill>
                <a:latin typeface="Oswald Medium"/>
                <a:ea typeface="Oswald Medium"/>
                <a:cs typeface="Oswald Medium"/>
                <a:sym typeface="Oswald Medium"/>
              </a:rPr>
              <a:t>1. PRESENTACIÓN</a:t>
            </a:r>
            <a:endParaRPr sz="5000" b="1">
              <a:solidFill>
                <a:schemeClr val="lt1"/>
              </a:solidFill>
              <a:latin typeface="Oswald"/>
              <a:ea typeface="Oswald"/>
              <a:cs typeface="Oswald"/>
              <a:sym typeface="Oswa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3"/>
          <p:cNvSpPr txBox="1"/>
          <p:nvPr/>
        </p:nvSpPr>
        <p:spPr>
          <a:xfrm>
            <a:off x="244900" y="102350"/>
            <a:ext cx="2848500" cy="3357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0"/>
              </a:spcAft>
              <a:buNone/>
            </a:pPr>
            <a:r>
              <a:rPr lang="es" sz="1200">
                <a:latin typeface="Oswald Medium"/>
                <a:ea typeface="Oswald Medium"/>
                <a:cs typeface="Oswald Medium"/>
                <a:sym typeface="Oswald Medium"/>
              </a:rPr>
              <a:t>INVESTIGACIÓN, METODOLOGÍA Y EQUIPO</a:t>
            </a:r>
            <a:endParaRPr sz="1500">
              <a:latin typeface="Oswald Medium"/>
              <a:ea typeface="Oswald Medium"/>
              <a:cs typeface="Oswald Medium"/>
              <a:sym typeface="Oswald Medium"/>
            </a:endParaRPr>
          </a:p>
        </p:txBody>
      </p:sp>
      <p:sp>
        <p:nvSpPr>
          <p:cNvPr id="356" name="Google Shape;356;p33"/>
          <p:cNvSpPr txBox="1"/>
          <p:nvPr/>
        </p:nvSpPr>
        <p:spPr>
          <a:xfrm>
            <a:off x="466450" y="1961100"/>
            <a:ext cx="2405400" cy="122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sz="3500">
                <a:solidFill>
                  <a:schemeClr val="dk1"/>
                </a:solidFill>
                <a:latin typeface="Oswald Medium"/>
                <a:ea typeface="Oswald Medium"/>
                <a:cs typeface="Oswald Medium"/>
                <a:sym typeface="Oswald Medium"/>
              </a:rPr>
              <a:t>EL EQUIPO</a:t>
            </a:r>
            <a:endParaRPr sz="3500">
              <a:solidFill>
                <a:schemeClr val="dk1"/>
              </a:solidFill>
              <a:latin typeface="Oswald Medium"/>
              <a:ea typeface="Oswald Medium"/>
              <a:cs typeface="Oswald Medium"/>
              <a:sym typeface="Oswald Medium"/>
            </a:endParaRPr>
          </a:p>
          <a:p>
            <a:pPr marL="0" lvl="0" indent="0" algn="l" rtl="0">
              <a:lnSpc>
                <a:spcPct val="100000"/>
              </a:lnSpc>
              <a:spcBef>
                <a:spcPts val="0"/>
              </a:spcBef>
              <a:spcAft>
                <a:spcPts val="0"/>
              </a:spcAft>
              <a:buClr>
                <a:schemeClr val="dk1"/>
              </a:buClr>
              <a:buSzPts val="1100"/>
              <a:buFont typeface="Arial"/>
              <a:buNone/>
            </a:pPr>
            <a:r>
              <a:rPr lang="es" sz="3500">
                <a:solidFill>
                  <a:srgbClr val="FF0015"/>
                </a:solidFill>
                <a:latin typeface="Oswald Medium"/>
                <a:ea typeface="Oswald Medium"/>
                <a:cs typeface="Oswald Medium"/>
                <a:sym typeface="Oswald Medium"/>
              </a:rPr>
              <a:t>ASIGNADO</a:t>
            </a:r>
            <a:endParaRPr sz="3500">
              <a:solidFill>
                <a:srgbClr val="FF0015"/>
              </a:solidFill>
              <a:latin typeface="Oswald Medium"/>
              <a:ea typeface="Oswald Medium"/>
              <a:cs typeface="Oswald Medium"/>
              <a:sym typeface="Oswald Medium"/>
            </a:endParaRPr>
          </a:p>
        </p:txBody>
      </p:sp>
      <p:pic>
        <p:nvPicPr>
          <p:cNvPr id="357" name="Google Shape;357;p33"/>
          <p:cNvPicPr preferRelativeResize="0"/>
          <p:nvPr/>
        </p:nvPicPr>
        <p:blipFill>
          <a:blip r:embed="rId3">
            <a:alphaModFix/>
          </a:blip>
          <a:stretch>
            <a:fillRect/>
          </a:stretch>
        </p:blipFill>
        <p:spPr>
          <a:xfrm>
            <a:off x="5163688" y="785125"/>
            <a:ext cx="1374812" cy="1652009"/>
          </a:xfrm>
          <a:prstGeom prst="rect">
            <a:avLst/>
          </a:prstGeom>
          <a:noFill/>
          <a:ln>
            <a:noFill/>
          </a:ln>
          <a:effectLst>
            <a:outerShdw blurRad="142875" dist="76200" dir="5400000" algn="bl" rotWithShape="0">
              <a:srgbClr val="000000">
                <a:alpha val="29000"/>
              </a:srgbClr>
            </a:outerShdw>
          </a:effectLst>
        </p:spPr>
      </p:pic>
      <p:pic>
        <p:nvPicPr>
          <p:cNvPr id="359" name="Google Shape;359;p33"/>
          <p:cNvPicPr preferRelativeResize="0"/>
          <p:nvPr/>
        </p:nvPicPr>
        <p:blipFill>
          <a:blip r:embed="rId4">
            <a:alphaModFix/>
          </a:blip>
          <a:stretch>
            <a:fillRect/>
          </a:stretch>
        </p:blipFill>
        <p:spPr>
          <a:xfrm>
            <a:off x="5196275" y="2707888"/>
            <a:ext cx="1374812" cy="1652009"/>
          </a:xfrm>
          <a:prstGeom prst="rect">
            <a:avLst/>
          </a:prstGeom>
          <a:noFill/>
          <a:ln>
            <a:noFill/>
          </a:ln>
          <a:effectLst>
            <a:outerShdw blurRad="142875" dist="76200" dir="5400000" algn="bl" rotWithShape="0">
              <a:srgbClr val="000000">
                <a:alpha val="29000"/>
              </a:srgbClr>
            </a:outerShdw>
          </a:effectLst>
        </p:spPr>
      </p:pic>
      <p:pic>
        <p:nvPicPr>
          <p:cNvPr id="360" name="Google Shape;360;p33"/>
          <p:cNvPicPr preferRelativeResize="0"/>
          <p:nvPr/>
        </p:nvPicPr>
        <p:blipFill>
          <a:blip r:embed="rId5">
            <a:alphaModFix/>
          </a:blip>
          <a:stretch>
            <a:fillRect/>
          </a:stretch>
        </p:blipFill>
        <p:spPr>
          <a:xfrm>
            <a:off x="7253076" y="2689745"/>
            <a:ext cx="1405005" cy="1688292"/>
          </a:xfrm>
          <a:prstGeom prst="rect">
            <a:avLst/>
          </a:prstGeom>
          <a:noFill/>
          <a:ln>
            <a:noFill/>
          </a:ln>
          <a:effectLst>
            <a:outerShdw blurRad="142875" dist="76200" dir="5400000" algn="bl" rotWithShape="0">
              <a:srgbClr val="000000">
                <a:alpha val="29000"/>
              </a:srgbClr>
            </a:outerShdw>
          </a:effectLst>
        </p:spPr>
      </p:pic>
      <p:pic>
        <p:nvPicPr>
          <p:cNvPr id="361" name="Google Shape;361;p33"/>
          <p:cNvPicPr preferRelativeResize="0"/>
          <p:nvPr/>
        </p:nvPicPr>
        <p:blipFill>
          <a:blip r:embed="rId6">
            <a:alphaModFix/>
          </a:blip>
          <a:stretch>
            <a:fillRect/>
          </a:stretch>
        </p:blipFill>
        <p:spPr>
          <a:xfrm>
            <a:off x="3135088" y="2707888"/>
            <a:ext cx="1374812" cy="1652009"/>
          </a:xfrm>
          <a:prstGeom prst="rect">
            <a:avLst/>
          </a:prstGeom>
          <a:noFill/>
          <a:ln>
            <a:noFill/>
          </a:ln>
          <a:effectLst>
            <a:outerShdw blurRad="142875" dist="76200" dir="5400000" algn="bl" rotWithShape="0">
              <a:srgbClr val="000000">
                <a:alpha val="29000"/>
              </a:srgbClr>
            </a:outerShdw>
          </a:effectLst>
        </p:spPr>
      </p:pic>
      <p:pic>
        <p:nvPicPr>
          <p:cNvPr id="362" name="Google Shape;362;p33"/>
          <p:cNvPicPr preferRelativeResize="0"/>
          <p:nvPr/>
        </p:nvPicPr>
        <p:blipFill>
          <a:blip r:embed="rId7">
            <a:alphaModFix/>
          </a:blip>
          <a:stretch>
            <a:fillRect/>
          </a:stretch>
        </p:blipFill>
        <p:spPr>
          <a:xfrm>
            <a:off x="3114800" y="785125"/>
            <a:ext cx="1374812" cy="1652009"/>
          </a:xfrm>
          <a:prstGeom prst="rect">
            <a:avLst/>
          </a:prstGeom>
          <a:noFill/>
          <a:ln>
            <a:noFill/>
          </a:ln>
          <a:effectLst>
            <a:outerShdw blurRad="142875" dist="76200" dir="5400000" algn="bl" rotWithShape="0">
              <a:srgbClr val="000000">
                <a:alpha val="29000"/>
              </a:srgbClr>
            </a:outerShdw>
          </a:effectLst>
        </p:spPr>
      </p:pic>
      <p:sp>
        <p:nvSpPr>
          <p:cNvPr id="363" name="Google Shape;363;p33"/>
          <p:cNvSpPr txBox="1"/>
          <p:nvPr/>
        </p:nvSpPr>
        <p:spPr>
          <a:xfrm>
            <a:off x="3017550" y="2125178"/>
            <a:ext cx="1569300" cy="2928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800"/>
              </a:spcAft>
              <a:buClr>
                <a:schemeClr val="dk1"/>
              </a:buClr>
              <a:buSzPts val="1100"/>
              <a:buFont typeface="Arial"/>
              <a:buNone/>
            </a:pPr>
            <a:r>
              <a:rPr lang="es">
                <a:solidFill>
                  <a:schemeClr val="dk1"/>
                </a:solidFill>
                <a:latin typeface="Oswald Medium"/>
                <a:ea typeface="Oswald Medium"/>
                <a:cs typeface="Oswald Medium"/>
                <a:sym typeface="Oswald Medium"/>
              </a:rPr>
              <a:t>Ana María Serna</a:t>
            </a:r>
            <a:endParaRPr>
              <a:latin typeface="Oswald Medium"/>
              <a:ea typeface="Oswald Medium"/>
              <a:cs typeface="Oswald Medium"/>
              <a:sym typeface="Oswald Medium"/>
            </a:endParaRPr>
          </a:p>
        </p:txBody>
      </p:sp>
      <p:sp>
        <p:nvSpPr>
          <p:cNvPr id="364" name="Google Shape;364;p33"/>
          <p:cNvSpPr txBox="1"/>
          <p:nvPr/>
        </p:nvSpPr>
        <p:spPr>
          <a:xfrm>
            <a:off x="3321453" y="2328344"/>
            <a:ext cx="961500" cy="2088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800"/>
              </a:spcAft>
              <a:buClr>
                <a:schemeClr val="dk1"/>
              </a:buClr>
              <a:buSzPts val="1100"/>
              <a:buFont typeface="Arial"/>
              <a:buNone/>
            </a:pPr>
            <a:r>
              <a:rPr lang="es" sz="1000" b="1">
                <a:solidFill>
                  <a:srgbClr val="FF0015"/>
                </a:solidFill>
                <a:latin typeface="Nunito"/>
                <a:ea typeface="Nunito"/>
                <a:cs typeface="Nunito"/>
                <a:sym typeface="Nunito"/>
              </a:rPr>
              <a:t>Psicóloga</a:t>
            </a:r>
            <a:endParaRPr sz="1000" b="1">
              <a:solidFill>
                <a:srgbClr val="FF0015"/>
              </a:solidFill>
              <a:latin typeface="Nunito"/>
              <a:ea typeface="Nunito"/>
              <a:cs typeface="Nunito"/>
              <a:sym typeface="Nunito"/>
            </a:endParaRPr>
          </a:p>
        </p:txBody>
      </p:sp>
      <p:sp>
        <p:nvSpPr>
          <p:cNvPr id="365" name="Google Shape;365;p33"/>
          <p:cNvSpPr txBox="1"/>
          <p:nvPr/>
        </p:nvSpPr>
        <p:spPr>
          <a:xfrm>
            <a:off x="5072888" y="2125177"/>
            <a:ext cx="1649400" cy="2928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800"/>
              </a:spcAft>
              <a:buNone/>
            </a:pPr>
            <a:r>
              <a:rPr lang="es" dirty="0">
                <a:solidFill>
                  <a:schemeClr val="dk1"/>
                </a:solidFill>
                <a:latin typeface="Oswald Medium"/>
                <a:ea typeface="Oswald Medium"/>
                <a:cs typeface="Oswald Medium"/>
                <a:sym typeface="Oswald Medium"/>
              </a:rPr>
              <a:t>Guillermo Enciso</a:t>
            </a:r>
            <a:endParaRPr dirty="0">
              <a:latin typeface="Oswald Medium"/>
              <a:ea typeface="Oswald Medium"/>
              <a:cs typeface="Oswald Medium"/>
              <a:sym typeface="Oswald Medium"/>
            </a:endParaRPr>
          </a:p>
        </p:txBody>
      </p:sp>
      <p:sp>
        <p:nvSpPr>
          <p:cNvPr id="366" name="Google Shape;366;p33"/>
          <p:cNvSpPr txBox="1"/>
          <p:nvPr/>
        </p:nvSpPr>
        <p:spPr>
          <a:xfrm>
            <a:off x="4782788" y="2328338"/>
            <a:ext cx="2229600" cy="2088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s" sz="1000" b="1">
                <a:solidFill>
                  <a:srgbClr val="FF0015"/>
                </a:solidFill>
                <a:latin typeface="Nunito"/>
                <a:ea typeface="Nunito"/>
                <a:cs typeface="Nunito"/>
                <a:sym typeface="Nunito"/>
              </a:rPr>
              <a:t>Especialista en Social Media</a:t>
            </a:r>
            <a:endParaRPr sz="1000" b="1">
              <a:solidFill>
                <a:srgbClr val="FF0015"/>
              </a:solidFill>
              <a:latin typeface="Nunito"/>
              <a:ea typeface="Nunito"/>
              <a:cs typeface="Nunito"/>
              <a:sym typeface="Nunito"/>
            </a:endParaRPr>
          </a:p>
        </p:txBody>
      </p:sp>
      <p:sp>
        <p:nvSpPr>
          <p:cNvPr id="369" name="Google Shape;369;p33"/>
          <p:cNvSpPr txBox="1"/>
          <p:nvPr/>
        </p:nvSpPr>
        <p:spPr>
          <a:xfrm>
            <a:off x="3017550" y="4044228"/>
            <a:ext cx="1569300" cy="2928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800"/>
              </a:spcAft>
              <a:buNone/>
            </a:pPr>
            <a:r>
              <a:rPr lang="es">
                <a:solidFill>
                  <a:schemeClr val="dk1"/>
                </a:solidFill>
                <a:latin typeface="Oswald Medium"/>
                <a:ea typeface="Oswald Medium"/>
                <a:cs typeface="Oswald Medium"/>
                <a:sym typeface="Oswald Medium"/>
              </a:rPr>
              <a:t>Alejandra Mejía</a:t>
            </a:r>
            <a:endParaRPr>
              <a:latin typeface="Oswald Medium"/>
              <a:ea typeface="Oswald Medium"/>
              <a:cs typeface="Oswald Medium"/>
              <a:sym typeface="Oswald Medium"/>
            </a:endParaRPr>
          </a:p>
        </p:txBody>
      </p:sp>
      <p:sp>
        <p:nvSpPr>
          <p:cNvPr id="370" name="Google Shape;370;p33"/>
          <p:cNvSpPr txBox="1"/>
          <p:nvPr/>
        </p:nvSpPr>
        <p:spPr>
          <a:xfrm>
            <a:off x="3094500" y="4247412"/>
            <a:ext cx="1415400" cy="4149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800"/>
              </a:spcAft>
              <a:buNone/>
            </a:pPr>
            <a:r>
              <a:rPr lang="es" sz="1000" b="1" dirty="0">
                <a:solidFill>
                  <a:srgbClr val="FF0015"/>
                </a:solidFill>
                <a:latin typeface="Nunito"/>
                <a:ea typeface="Nunito"/>
                <a:cs typeface="Nunito"/>
                <a:sym typeface="Nunito"/>
              </a:rPr>
              <a:t>Jefe de Mercadeo y Experiencia</a:t>
            </a:r>
            <a:endParaRPr sz="1000" b="1" dirty="0">
              <a:solidFill>
                <a:srgbClr val="FF0015"/>
              </a:solidFill>
              <a:latin typeface="Nunito"/>
              <a:ea typeface="Nunito"/>
              <a:cs typeface="Nunito"/>
              <a:sym typeface="Nunito"/>
            </a:endParaRPr>
          </a:p>
        </p:txBody>
      </p:sp>
      <p:sp>
        <p:nvSpPr>
          <p:cNvPr id="371" name="Google Shape;371;p33"/>
          <p:cNvSpPr txBox="1"/>
          <p:nvPr/>
        </p:nvSpPr>
        <p:spPr>
          <a:xfrm>
            <a:off x="4659963" y="4044228"/>
            <a:ext cx="2447400" cy="2928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800"/>
              </a:spcAft>
              <a:buNone/>
            </a:pPr>
            <a:r>
              <a:rPr lang="es">
                <a:solidFill>
                  <a:schemeClr val="dk1"/>
                </a:solidFill>
                <a:latin typeface="Oswald Medium"/>
                <a:ea typeface="Oswald Medium"/>
                <a:cs typeface="Oswald Medium"/>
                <a:sym typeface="Oswald Medium"/>
              </a:rPr>
              <a:t>Valeria González </a:t>
            </a:r>
            <a:endParaRPr>
              <a:latin typeface="Oswald Medium"/>
              <a:ea typeface="Oswald Medium"/>
              <a:cs typeface="Oswald Medium"/>
              <a:sym typeface="Oswald Medium"/>
            </a:endParaRPr>
          </a:p>
        </p:txBody>
      </p:sp>
      <p:sp>
        <p:nvSpPr>
          <p:cNvPr id="372" name="Google Shape;372;p33"/>
          <p:cNvSpPr txBox="1"/>
          <p:nvPr/>
        </p:nvSpPr>
        <p:spPr>
          <a:xfrm>
            <a:off x="4768875" y="4247400"/>
            <a:ext cx="2229600" cy="4602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800"/>
              </a:spcAft>
              <a:buNone/>
            </a:pPr>
            <a:r>
              <a:rPr lang="es" sz="1000" b="1" dirty="0">
                <a:solidFill>
                  <a:srgbClr val="FF0015"/>
                </a:solidFill>
                <a:latin typeface="Nunito"/>
                <a:ea typeface="Nunito"/>
                <a:cs typeface="Nunito"/>
                <a:sym typeface="Nunito"/>
              </a:rPr>
              <a:t>Analista de Investigación de Mercados</a:t>
            </a:r>
            <a:endParaRPr sz="1000" b="1" dirty="0">
              <a:solidFill>
                <a:srgbClr val="FF0015"/>
              </a:solidFill>
              <a:latin typeface="Nunito"/>
              <a:ea typeface="Nunito"/>
              <a:cs typeface="Nunito"/>
              <a:sym typeface="Nunito"/>
            </a:endParaRPr>
          </a:p>
        </p:txBody>
      </p:sp>
      <p:sp>
        <p:nvSpPr>
          <p:cNvPr id="373" name="Google Shape;373;p33"/>
          <p:cNvSpPr txBox="1"/>
          <p:nvPr/>
        </p:nvSpPr>
        <p:spPr>
          <a:xfrm>
            <a:off x="6872950" y="4044228"/>
            <a:ext cx="2098200" cy="2928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800"/>
              </a:spcAft>
              <a:buNone/>
            </a:pPr>
            <a:r>
              <a:rPr lang="es">
                <a:solidFill>
                  <a:schemeClr val="dk1"/>
                </a:solidFill>
                <a:latin typeface="Oswald Medium"/>
                <a:ea typeface="Oswald Medium"/>
                <a:cs typeface="Oswald Medium"/>
                <a:sym typeface="Oswald Medium"/>
              </a:rPr>
              <a:t>Valentina Sanclemente</a:t>
            </a:r>
            <a:endParaRPr>
              <a:latin typeface="Oswald Medium"/>
              <a:ea typeface="Oswald Medium"/>
              <a:cs typeface="Oswald Medium"/>
              <a:sym typeface="Oswald Medium"/>
            </a:endParaRPr>
          </a:p>
        </p:txBody>
      </p:sp>
      <p:sp>
        <p:nvSpPr>
          <p:cNvPr id="374" name="Google Shape;374;p33"/>
          <p:cNvSpPr txBox="1"/>
          <p:nvPr/>
        </p:nvSpPr>
        <p:spPr>
          <a:xfrm>
            <a:off x="7395550" y="4247405"/>
            <a:ext cx="1053000" cy="2928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800"/>
              </a:spcAft>
              <a:buNone/>
            </a:pPr>
            <a:r>
              <a:rPr lang="es" sz="1000" b="1">
                <a:solidFill>
                  <a:srgbClr val="FF0015"/>
                </a:solidFill>
                <a:latin typeface="Nunito"/>
                <a:ea typeface="Nunito"/>
                <a:cs typeface="Nunito"/>
                <a:sym typeface="Nunito"/>
              </a:rPr>
              <a:t>Antropóloga</a:t>
            </a:r>
            <a:endParaRPr sz="1000" b="1">
              <a:solidFill>
                <a:srgbClr val="FF0015"/>
              </a:solidFill>
              <a:latin typeface="Nunito"/>
              <a:ea typeface="Nunito"/>
              <a:cs typeface="Nunito"/>
              <a:sym typeface="Nunito"/>
            </a:endParaRPr>
          </a:p>
        </p:txBody>
      </p:sp>
      <p:sp>
        <p:nvSpPr>
          <p:cNvPr id="2" name="Google Shape;368;p33">
            <a:extLst>
              <a:ext uri="{FF2B5EF4-FFF2-40B4-BE49-F238E27FC236}">
                <a16:creationId xmlns:a16="http://schemas.microsoft.com/office/drawing/2014/main" id="{6D3E4615-B309-AA37-DFC9-89B5C916EEFC}"/>
              </a:ext>
            </a:extLst>
          </p:cNvPr>
          <p:cNvSpPr txBox="1"/>
          <p:nvPr/>
        </p:nvSpPr>
        <p:spPr>
          <a:xfrm>
            <a:off x="6950764" y="2403169"/>
            <a:ext cx="1842607" cy="2784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s" sz="1000" b="1" kern="0" dirty="0">
                <a:solidFill>
                  <a:srgbClr val="FF0015"/>
                </a:solidFill>
                <a:latin typeface="Nunito"/>
                <a:sym typeface="Nunito"/>
              </a:rPr>
              <a:t>Cientifico de datos</a:t>
            </a:r>
            <a:endParaRPr sz="1000" b="1" kern="0" dirty="0">
              <a:solidFill>
                <a:srgbClr val="FF0015"/>
              </a:solidFill>
              <a:latin typeface="Nunito"/>
              <a:sym typeface="Nunito"/>
            </a:endParaRPr>
          </a:p>
        </p:txBody>
      </p:sp>
      <p:pic>
        <p:nvPicPr>
          <p:cNvPr id="3" name="Imagen 2">
            <a:extLst>
              <a:ext uri="{FF2B5EF4-FFF2-40B4-BE49-F238E27FC236}">
                <a16:creationId xmlns:a16="http://schemas.microsoft.com/office/drawing/2014/main" id="{DAF15359-1969-BAE8-0A7D-B573FC6D2268}"/>
              </a:ext>
            </a:extLst>
          </p:cNvPr>
          <p:cNvPicPr>
            <a:picLocks noChangeAspect="1"/>
          </p:cNvPicPr>
          <p:nvPr/>
        </p:nvPicPr>
        <p:blipFill>
          <a:blip r:embed="rId8"/>
          <a:stretch>
            <a:fillRect/>
          </a:stretch>
        </p:blipFill>
        <p:spPr>
          <a:xfrm>
            <a:off x="7012388" y="705147"/>
            <a:ext cx="1490463" cy="1490463"/>
          </a:xfrm>
          <a:prstGeom prst="rect">
            <a:avLst/>
          </a:prstGeom>
        </p:spPr>
      </p:pic>
      <p:sp>
        <p:nvSpPr>
          <p:cNvPr id="4" name="Google Shape;365;p33">
            <a:extLst>
              <a:ext uri="{FF2B5EF4-FFF2-40B4-BE49-F238E27FC236}">
                <a16:creationId xmlns:a16="http://schemas.microsoft.com/office/drawing/2014/main" id="{2F3A7C88-59A7-3B1C-E60B-E8F37EF19F25}"/>
              </a:ext>
            </a:extLst>
          </p:cNvPr>
          <p:cNvSpPr txBox="1"/>
          <p:nvPr/>
        </p:nvSpPr>
        <p:spPr>
          <a:xfrm>
            <a:off x="7033052" y="2139938"/>
            <a:ext cx="1649400" cy="2928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800"/>
              </a:spcAft>
              <a:buNone/>
            </a:pPr>
            <a:r>
              <a:rPr lang="es" dirty="0">
                <a:solidFill>
                  <a:schemeClr val="dk1"/>
                </a:solidFill>
                <a:latin typeface="Oswald Medium"/>
                <a:ea typeface="Oswald Medium"/>
                <a:cs typeface="Oswald Medium"/>
                <a:sym typeface="Oswald Medium"/>
              </a:rPr>
              <a:t>John Wilmar Vargas</a:t>
            </a:r>
            <a:endParaRPr dirty="0">
              <a:latin typeface="Oswald Medium"/>
              <a:ea typeface="Oswald Medium"/>
              <a:cs typeface="Oswald Medium"/>
              <a:sym typeface="Oswald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pic>
        <p:nvPicPr>
          <p:cNvPr id="394" name="Google Shape;394;p36"/>
          <p:cNvPicPr preferRelativeResize="0"/>
          <p:nvPr/>
        </p:nvPicPr>
        <p:blipFill rotWithShape="1">
          <a:blip r:embed="rId3">
            <a:alphaModFix/>
          </a:blip>
          <a:srcRect/>
          <a:stretch/>
        </p:blipFill>
        <p:spPr>
          <a:xfrm>
            <a:off x="0" y="0"/>
            <a:ext cx="9144000" cy="5153030"/>
          </a:xfrm>
          <a:prstGeom prst="rect">
            <a:avLst/>
          </a:prstGeom>
          <a:noFill/>
          <a:ln>
            <a:noFill/>
          </a:ln>
        </p:spPr>
      </p:pic>
      <p:sp>
        <p:nvSpPr>
          <p:cNvPr id="395" name="Google Shape;395;p36"/>
          <p:cNvSpPr txBox="1"/>
          <p:nvPr/>
        </p:nvSpPr>
        <p:spPr>
          <a:xfrm>
            <a:off x="925800" y="2091750"/>
            <a:ext cx="7292400" cy="9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5000">
                <a:solidFill>
                  <a:schemeClr val="lt1"/>
                </a:solidFill>
                <a:latin typeface="Oswald Medium"/>
                <a:ea typeface="Oswald Medium"/>
                <a:cs typeface="Oswald Medium"/>
                <a:sym typeface="Oswald Medium"/>
              </a:rPr>
              <a:t>4. PROPUESTA</a:t>
            </a:r>
            <a:endParaRPr sz="5000" b="1">
              <a:solidFill>
                <a:schemeClr val="lt1"/>
              </a:solidFill>
              <a:latin typeface="Oswald"/>
              <a:ea typeface="Oswald"/>
              <a:cs typeface="Oswald"/>
              <a:sym typeface="Oswa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5"/>
          <p:cNvSpPr txBox="1"/>
          <p:nvPr/>
        </p:nvSpPr>
        <p:spPr>
          <a:xfrm>
            <a:off x="190500" y="54425"/>
            <a:ext cx="771000" cy="3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solidFill>
                  <a:schemeClr val="dk1"/>
                </a:solidFill>
                <a:latin typeface="Oswald Medium"/>
                <a:ea typeface="Oswald Medium"/>
                <a:cs typeface="Oswald Medium"/>
                <a:sym typeface="Oswald Medium"/>
              </a:rPr>
              <a:t>CLIENTE</a:t>
            </a:r>
            <a:endParaRPr>
              <a:solidFill>
                <a:schemeClr val="dk1"/>
              </a:solidFill>
              <a:latin typeface="Oswald Medium"/>
              <a:ea typeface="Oswald Medium"/>
              <a:cs typeface="Oswald Medium"/>
              <a:sym typeface="Oswald Medium"/>
            </a:endParaRPr>
          </a:p>
        </p:txBody>
      </p:sp>
      <p:pic>
        <p:nvPicPr>
          <p:cNvPr id="387" name="Google Shape;387;p35"/>
          <p:cNvPicPr preferRelativeResize="0"/>
          <p:nvPr/>
        </p:nvPicPr>
        <p:blipFill>
          <a:blip r:embed="rId3">
            <a:alphaModFix/>
          </a:blip>
          <a:stretch>
            <a:fillRect/>
          </a:stretch>
        </p:blipFill>
        <p:spPr>
          <a:xfrm>
            <a:off x="0" y="0"/>
            <a:ext cx="9127085" cy="5143501"/>
          </a:xfrm>
          <a:prstGeom prst="rect">
            <a:avLst/>
          </a:prstGeom>
          <a:noFill/>
          <a:ln>
            <a:noFill/>
          </a:ln>
        </p:spPr>
      </p:pic>
      <p:pic>
        <p:nvPicPr>
          <p:cNvPr id="388" name="Google Shape;388;p35"/>
          <p:cNvPicPr preferRelativeResize="0"/>
          <p:nvPr/>
        </p:nvPicPr>
        <p:blipFill>
          <a:blip r:embed="rId4">
            <a:alphaModFix/>
          </a:blip>
          <a:stretch>
            <a:fillRect/>
          </a:stretch>
        </p:blipFill>
        <p:spPr>
          <a:xfrm>
            <a:off x="3057525" y="1195388"/>
            <a:ext cx="3028950" cy="657225"/>
          </a:xfrm>
          <a:prstGeom prst="rect">
            <a:avLst/>
          </a:prstGeom>
          <a:noFill/>
          <a:ln>
            <a:noFill/>
          </a:ln>
        </p:spPr>
      </p:pic>
      <p:sp>
        <p:nvSpPr>
          <p:cNvPr id="389" name="Google Shape;389;p35"/>
          <p:cNvSpPr txBox="1"/>
          <p:nvPr/>
        </p:nvSpPr>
        <p:spPr>
          <a:xfrm>
            <a:off x="1627125" y="2363875"/>
            <a:ext cx="5613600" cy="11883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s">
                <a:solidFill>
                  <a:schemeClr val="lt1"/>
                </a:solidFill>
                <a:latin typeface="Nunito Medium"/>
                <a:ea typeface="Nunito Medium"/>
                <a:cs typeface="Nunito Medium"/>
                <a:sym typeface="Nunito Medium"/>
              </a:rPr>
              <a:t>“En MindLabs vamos más allá de lo obvio,</a:t>
            </a:r>
            <a:r>
              <a:rPr lang="es" u="sng">
                <a:solidFill>
                  <a:schemeClr val="lt1"/>
                </a:solidFill>
                <a:latin typeface="Nunito Medium"/>
                <a:ea typeface="Nunito Medium"/>
                <a:cs typeface="Nunito Medium"/>
                <a:sym typeface="Nunito Medium"/>
              </a:rPr>
              <a:t> encontramos verdades transformadora</a:t>
            </a:r>
            <a:r>
              <a:rPr lang="es">
                <a:solidFill>
                  <a:schemeClr val="lt1"/>
                </a:solidFill>
                <a:latin typeface="Nunito Medium"/>
                <a:ea typeface="Nunito Medium"/>
                <a:cs typeface="Nunito Medium"/>
                <a:sym typeface="Nunito Medium"/>
              </a:rPr>
              <a:t>s accionables para las marcas”</a:t>
            </a:r>
            <a:endParaRPr>
              <a:solidFill>
                <a:schemeClr val="dk1"/>
              </a:solidFill>
              <a:latin typeface="Nunito Medium"/>
              <a:ea typeface="Nunito Medium"/>
              <a:cs typeface="Nunito Medium"/>
              <a:sym typeface="Nunito Medium"/>
            </a:endParaRPr>
          </a:p>
          <a:p>
            <a:pPr marL="0" lvl="0" indent="0" algn="l" rtl="0">
              <a:spcBef>
                <a:spcPts val="0"/>
              </a:spcBef>
              <a:spcAft>
                <a:spcPts val="0"/>
              </a:spcAft>
              <a:buNone/>
            </a:pPr>
            <a:endParaRPr>
              <a:latin typeface="Nunito Medium"/>
              <a:ea typeface="Nunito Medium"/>
              <a:cs typeface="Nunito Medium"/>
              <a:sym typeface="Nunito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pic>
        <p:nvPicPr>
          <p:cNvPr id="379" name="Google Shape;379;p34"/>
          <p:cNvPicPr preferRelativeResize="0"/>
          <p:nvPr/>
        </p:nvPicPr>
        <p:blipFill>
          <a:blip r:embed="rId3">
            <a:alphaModFix/>
          </a:blip>
          <a:stretch>
            <a:fillRect/>
          </a:stretch>
        </p:blipFill>
        <p:spPr>
          <a:xfrm>
            <a:off x="0" y="-4762"/>
            <a:ext cx="9144000" cy="5153030"/>
          </a:xfrm>
          <a:prstGeom prst="rect">
            <a:avLst/>
          </a:prstGeom>
          <a:noFill/>
          <a:ln>
            <a:noFill/>
          </a:ln>
        </p:spPr>
      </p:pic>
      <p:sp>
        <p:nvSpPr>
          <p:cNvPr id="380" name="Google Shape;380;p34"/>
          <p:cNvSpPr txBox="1"/>
          <p:nvPr/>
        </p:nvSpPr>
        <p:spPr>
          <a:xfrm>
            <a:off x="746700" y="60150"/>
            <a:ext cx="771000" cy="3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solidFill>
                  <a:schemeClr val="dk1"/>
                </a:solidFill>
                <a:latin typeface="Oswald Medium"/>
                <a:ea typeface="Oswald Medium"/>
                <a:cs typeface="Oswald Medium"/>
                <a:sym typeface="Oswald Medium"/>
              </a:rPr>
              <a:t>CLIENTE</a:t>
            </a:r>
            <a:endParaRPr>
              <a:solidFill>
                <a:schemeClr val="dk1"/>
              </a:solidFill>
              <a:latin typeface="Oswald Medium"/>
              <a:ea typeface="Oswald Medium"/>
              <a:cs typeface="Oswald Medium"/>
              <a:sym typeface="Oswald Medium"/>
            </a:endParaRPr>
          </a:p>
        </p:txBody>
      </p:sp>
      <p:pic>
        <p:nvPicPr>
          <p:cNvPr id="1026" name="Picture 2">
            <a:extLst>
              <a:ext uri="{FF2B5EF4-FFF2-40B4-BE49-F238E27FC236}">
                <a16:creationId xmlns:a16="http://schemas.microsoft.com/office/drawing/2014/main" id="{6B16C9C5-361D-240D-8A94-B1D1613CE7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8101" y="1719823"/>
            <a:ext cx="1287797" cy="17038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0" name="Google Shape;410;p38"/>
          <p:cNvPicPr preferRelativeResize="0"/>
          <p:nvPr/>
        </p:nvPicPr>
        <p:blipFill rotWithShape="1">
          <a:blip r:embed="rId3">
            <a:alphaModFix/>
          </a:blip>
          <a:srcRect t="19822" b="19280"/>
          <a:stretch/>
        </p:blipFill>
        <p:spPr>
          <a:xfrm>
            <a:off x="1859163" y="2034775"/>
            <a:ext cx="5425674" cy="3304125"/>
          </a:xfrm>
          <a:prstGeom prst="rect">
            <a:avLst/>
          </a:prstGeom>
          <a:noFill/>
          <a:ln>
            <a:noFill/>
          </a:ln>
          <a:effectLst>
            <a:outerShdw blurRad="185738" dist="47625" dir="4800000" algn="bl" rotWithShape="0">
              <a:srgbClr val="000000">
                <a:alpha val="19000"/>
              </a:srgbClr>
            </a:outerShdw>
          </a:effectLst>
        </p:spPr>
      </p:pic>
      <p:sp>
        <p:nvSpPr>
          <p:cNvPr id="413" name="Google Shape;413;p38"/>
          <p:cNvSpPr txBox="1"/>
          <p:nvPr/>
        </p:nvSpPr>
        <p:spPr>
          <a:xfrm>
            <a:off x="2862000" y="628175"/>
            <a:ext cx="3234000" cy="4968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s" sz="3200" dirty="0">
                <a:solidFill>
                  <a:schemeClr val="dk1"/>
                </a:solidFill>
                <a:latin typeface="Oswald Medium"/>
                <a:ea typeface="Oswald Medium"/>
                <a:cs typeface="Oswald Medium"/>
                <a:sym typeface="Oswald Medium"/>
              </a:rPr>
              <a:t>OBJETIVO </a:t>
            </a:r>
            <a:r>
              <a:rPr lang="es" sz="3200" dirty="0">
                <a:solidFill>
                  <a:srgbClr val="FF0015"/>
                </a:solidFill>
                <a:latin typeface="Oswald Medium"/>
                <a:ea typeface="Oswald Medium"/>
                <a:cs typeface="Oswald Medium"/>
                <a:sym typeface="Oswald Medium"/>
              </a:rPr>
              <a:t>GENERAL</a:t>
            </a:r>
            <a:endParaRPr sz="6500" dirty="0">
              <a:solidFill>
                <a:srgbClr val="FF0015"/>
              </a:solidFill>
              <a:latin typeface="Oswald Medium"/>
              <a:ea typeface="Oswald Medium"/>
              <a:cs typeface="Oswald Medium"/>
              <a:sym typeface="Oswald Medium"/>
            </a:endParaRPr>
          </a:p>
          <a:p>
            <a:pPr marL="0" lvl="0" indent="0" algn="l" rtl="0">
              <a:spcBef>
                <a:spcPts val="0"/>
              </a:spcBef>
              <a:spcAft>
                <a:spcPts val="0"/>
              </a:spcAft>
              <a:buNone/>
            </a:pPr>
            <a:endParaRPr sz="4400" dirty="0">
              <a:latin typeface="Oswald Medium"/>
              <a:ea typeface="Oswald Medium"/>
              <a:cs typeface="Oswald Medium"/>
              <a:sym typeface="Oswald Medium"/>
            </a:endParaRPr>
          </a:p>
        </p:txBody>
      </p:sp>
      <p:pic>
        <p:nvPicPr>
          <p:cNvPr id="414" name="Google Shape;414;p38"/>
          <p:cNvPicPr preferRelativeResize="0"/>
          <p:nvPr/>
        </p:nvPicPr>
        <p:blipFill>
          <a:blip r:embed="rId4">
            <a:alphaModFix/>
          </a:blip>
          <a:stretch>
            <a:fillRect/>
          </a:stretch>
        </p:blipFill>
        <p:spPr>
          <a:xfrm>
            <a:off x="4859275" y="2858525"/>
            <a:ext cx="1757925" cy="1757951"/>
          </a:xfrm>
          <a:prstGeom prst="rect">
            <a:avLst/>
          </a:prstGeom>
          <a:noFill/>
          <a:ln>
            <a:noFill/>
          </a:ln>
        </p:spPr>
      </p:pic>
      <p:sp>
        <p:nvSpPr>
          <p:cNvPr id="4" name="CuadroTexto 3">
            <a:extLst>
              <a:ext uri="{FF2B5EF4-FFF2-40B4-BE49-F238E27FC236}">
                <a16:creationId xmlns:a16="http://schemas.microsoft.com/office/drawing/2014/main" id="{B4D7F835-45CF-0840-E5A2-DAEDC855488D}"/>
              </a:ext>
            </a:extLst>
          </p:cNvPr>
          <p:cNvSpPr txBox="1"/>
          <p:nvPr/>
        </p:nvSpPr>
        <p:spPr>
          <a:xfrm>
            <a:off x="754999" y="1362892"/>
            <a:ext cx="7917734" cy="1010661"/>
          </a:xfrm>
          <a:prstGeom prst="rect">
            <a:avLst/>
          </a:prstGeom>
          <a:noFill/>
        </p:spPr>
        <p:txBody>
          <a:bodyPr wrap="square">
            <a:spAutoFit/>
          </a:bodyPr>
          <a:lstStyle/>
          <a:p>
            <a:pPr marL="285750" indent="-285750" algn="ctr">
              <a:lnSpc>
                <a:spcPct val="107000"/>
              </a:lnSpc>
              <a:spcAft>
                <a:spcPts val="800"/>
              </a:spcAft>
              <a:buClr>
                <a:srgbClr val="FF0000"/>
              </a:buClr>
              <a:buFont typeface="Wingdings" panose="05000000000000000000" pitchFamily="2" charset="2"/>
              <a:buChar char="ü"/>
            </a:pPr>
            <a:r>
              <a:rPr lang="es-ES_tradnl" kern="100" dirty="0">
                <a:effectLst/>
                <a:latin typeface="Nunito" pitchFamily="2" charset="0"/>
                <a:ea typeface="Calibri" panose="020F0502020204030204" pitchFamily="34" charset="0"/>
                <a:cs typeface="Times New Roman" panose="02020603050405020304" pitchFamily="18" charset="0"/>
              </a:rPr>
              <a:t>Actualización de una base de datos de aproximadamente </a:t>
            </a:r>
            <a:r>
              <a:rPr lang="es-ES_tradnl" b="1" kern="100" dirty="0">
                <a:effectLst/>
                <a:latin typeface="Nunito" pitchFamily="2" charset="0"/>
                <a:ea typeface="Calibri" panose="020F0502020204030204" pitchFamily="34" charset="0"/>
                <a:cs typeface="Times New Roman" panose="02020603050405020304" pitchFamily="18" charset="0"/>
              </a:rPr>
              <a:t>3.500 contactos</a:t>
            </a:r>
            <a:r>
              <a:rPr lang="es-ES_tradnl" kern="100" dirty="0">
                <a:effectLst/>
                <a:latin typeface="Nunito" pitchFamily="2" charset="0"/>
                <a:ea typeface="Calibri" panose="020F0502020204030204" pitchFamily="34" charset="0"/>
                <a:cs typeface="Times New Roman" panose="02020603050405020304" pitchFamily="18" charset="0"/>
              </a:rPr>
              <a:t>. </a:t>
            </a:r>
            <a:br>
              <a:rPr lang="es-ES_tradnl" kern="100" dirty="0">
                <a:latin typeface="Nunito" pitchFamily="2" charset="0"/>
                <a:ea typeface="Calibri" panose="020F0502020204030204" pitchFamily="34" charset="0"/>
                <a:cs typeface="Times New Roman" panose="02020603050405020304" pitchFamily="18" charset="0"/>
              </a:rPr>
            </a:br>
            <a:r>
              <a:rPr lang="es-ES_tradnl" kern="100" dirty="0">
                <a:effectLst/>
                <a:latin typeface="Nunito" pitchFamily="2" charset="0"/>
                <a:ea typeface="Calibri" panose="020F0502020204030204" pitchFamily="34" charset="0"/>
                <a:cs typeface="Times New Roman" panose="02020603050405020304" pitchFamily="18" charset="0"/>
              </a:rPr>
              <a:t>Validar en estos </a:t>
            </a:r>
            <a:r>
              <a:rPr lang="es-ES_tradnl" kern="100" dirty="0">
                <a:latin typeface="Nunito" pitchFamily="2" charset="0"/>
                <a:ea typeface="Calibri" panose="020F0502020204030204" pitchFamily="34" charset="0"/>
                <a:cs typeface="Times New Roman" panose="02020603050405020304" pitchFamily="18" charset="0"/>
              </a:rPr>
              <a:t>leads información de contacto básica, la </a:t>
            </a:r>
            <a:r>
              <a:rPr lang="es-ES_tradnl" kern="100" dirty="0">
                <a:effectLst/>
                <a:latin typeface="Nunito" pitchFamily="2" charset="0"/>
                <a:ea typeface="Calibri" panose="020F0502020204030204" pitchFamily="34" charset="0"/>
                <a:cs typeface="Times New Roman" panose="02020603050405020304" pitchFamily="18" charset="0"/>
              </a:rPr>
              <a:t>autorización del uso de sus datos,  conocer a </a:t>
            </a:r>
            <a:r>
              <a:rPr lang="es-ES_tradnl" kern="100" dirty="0">
                <a:latin typeface="Nunito" pitchFamily="2" charset="0"/>
                <a:ea typeface="Calibri" panose="020F0502020204030204" pitchFamily="34" charset="0"/>
                <a:cs typeface="Times New Roman" panose="02020603050405020304" pitchFamily="18" charset="0"/>
              </a:rPr>
              <a:t>que se dedican y/o si están trabajando en temas ambientales </a:t>
            </a:r>
            <a:r>
              <a:rPr lang="es-ES_tradnl" kern="100">
                <a:latin typeface="Nunito" pitchFamily="2" charset="0"/>
                <a:ea typeface="Calibri" panose="020F0502020204030204" pitchFamily="34" charset="0"/>
                <a:cs typeface="Times New Roman" panose="02020603050405020304" pitchFamily="18" charset="0"/>
              </a:rPr>
              <a:t>y entender</a:t>
            </a:r>
            <a:r>
              <a:rPr lang="es-ES_tradnl" kern="100">
                <a:effectLst/>
                <a:latin typeface="Nunito" pitchFamily="2" charset="0"/>
                <a:ea typeface="Calibri" panose="020F0502020204030204" pitchFamily="34" charset="0"/>
                <a:cs typeface="Times New Roman" panose="02020603050405020304" pitchFamily="18" charset="0"/>
              </a:rPr>
              <a:t> </a:t>
            </a:r>
            <a:r>
              <a:rPr lang="es-ES_tradnl" kern="100" dirty="0">
                <a:effectLst/>
                <a:latin typeface="Nunito" pitchFamily="2" charset="0"/>
                <a:ea typeface="Calibri" panose="020F0502020204030204" pitchFamily="34" charset="0"/>
                <a:cs typeface="Times New Roman" panose="02020603050405020304" pitchFamily="18" charset="0"/>
              </a:rPr>
              <a:t>si tienen interés en este tema. </a:t>
            </a:r>
            <a:endParaRPr lang="es-ES_tradnl" kern="100" dirty="0">
              <a:latin typeface="Nunito" pitchFamily="2" charset="0"/>
              <a:cs typeface="Times New Roman" panose="02020603050405020304" pitchFamily="18" charset="0"/>
            </a:endParaRPr>
          </a:p>
        </p:txBody>
      </p:sp>
      <p:pic>
        <p:nvPicPr>
          <p:cNvPr id="2" name="Picture 2">
            <a:extLst>
              <a:ext uri="{FF2B5EF4-FFF2-40B4-BE49-F238E27FC236}">
                <a16:creationId xmlns:a16="http://schemas.microsoft.com/office/drawing/2014/main" id="{2DDE7518-A8F8-00BF-4172-8F88531179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6831" y="2944575"/>
            <a:ext cx="1049752" cy="13889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5" name="Google Shape;435;p40"/>
          <p:cNvSpPr txBox="1"/>
          <p:nvPr/>
        </p:nvSpPr>
        <p:spPr>
          <a:xfrm>
            <a:off x="467602" y="402833"/>
            <a:ext cx="2571900" cy="4968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0"/>
              </a:spcAft>
              <a:buNone/>
            </a:pPr>
            <a:r>
              <a:rPr lang="es" sz="3200" dirty="0">
                <a:solidFill>
                  <a:srgbClr val="FF0015"/>
                </a:solidFill>
                <a:latin typeface="Oswald Medium"/>
                <a:ea typeface="Oswald Medium"/>
                <a:cs typeface="Oswald Medium"/>
                <a:sym typeface="Oswald Medium"/>
              </a:rPr>
              <a:t>METODOLOGÍA</a:t>
            </a:r>
            <a:endParaRPr sz="8600" dirty="0">
              <a:solidFill>
                <a:srgbClr val="FF0015"/>
              </a:solidFill>
              <a:latin typeface="Oswald Medium"/>
              <a:ea typeface="Oswald Medium"/>
              <a:cs typeface="Oswald Medium"/>
              <a:sym typeface="Oswald Medium"/>
            </a:endParaRPr>
          </a:p>
          <a:p>
            <a:pPr marL="0" lvl="0" indent="0" algn="l" rtl="0">
              <a:spcBef>
                <a:spcPts val="0"/>
              </a:spcBef>
              <a:spcAft>
                <a:spcPts val="0"/>
              </a:spcAft>
              <a:buNone/>
            </a:pPr>
            <a:endParaRPr sz="4400" dirty="0">
              <a:latin typeface="Oswald Medium"/>
              <a:ea typeface="Oswald Medium"/>
              <a:cs typeface="Oswald Medium"/>
              <a:sym typeface="Oswald Medium"/>
            </a:endParaRPr>
          </a:p>
        </p:txBody>
      </p:sp>
      <p:pic>
        <p:nvPicPr>
          <p:cNvPr id="441" name="Google Shape;441;p40"/>
          <p:cNvPicPr preferRelativeResize="0"/>
          <p:nvPr/>
        </p:nvPicPr>
        <p:blipFill rotWithShape="1">
          <a:blip r:embed="rId3">
            <a:alphaModFix/>
          </a:blip>
          <a:srcRect t="19822" b="19280"/>
          <a:stretch/>
        </p:blipFill>
        <p:spPr>
          <a:xfrm>
            <a:off x="6570874" y="-146500"/>
            <a:ext cx="2516127" cy="1532273"/>
          </a:xfrm>
          <a:prstGeom prst="rect">
            <a:avLst/>
          </a:prstGeom>
          <a:noFill/>
          <a:ln>
            <a:noFill/>
          </a:ln>
          <a:effectLst>
            <a:outerShdw blurRad="185738" dist="47625" dir="4800000" algn="bl" rotWithShape="0">
              <a:srgbClr val="000000">
                <a:alpha val="19000"/>
              </a:srgbClr>
            </a:outerShdw>
          </a:effectLst>
        </p:spPr>
      </p:pic>
      <p:pic>
        <p:nvPicPr>
          <p:cNvPr id="443" name="Google Shape;443;p40"/>
          <p:cNvPicPr preferRelativeResize="0"/>
          <p:nvPr/>
        </p:nvPicPr>
        <p:blipFill>
          <a:blip r:embed="rId4">
            <a:alphaModFix/>
          </a:blip>
          <a:stretch>
            <a:fillRect/>
          </a:stretch>
        </p:blipFill>
        <p:spPr>
          <a:xfrm>
            <a:off x="7962156" y="235510"/>
            <a:ext cx="815226" cy="815241"/>
          </a:xfrm>
          <a:prstGeom prst="rect">
            <a:avLst/>
          </a:prstGeom>
          <a:noFill/>
          <a:ln>
            <a:noFill/>
          </a:ln>
        </p:spPr>
      </p:pic>
      <p:sp>
        <p:nvSpPr>
          <p:cNvPr id="3" name="Google Shape;316;p42">
            <a:extLst>
              <a:ext uri="{FF2B5EF4-FFF2-40B4-BE49-F238E27FC236}">
                <a16:creationId xmlns:a16="http://schemas.microsoft.com/office/drawing/2014/main" id="{2B21E6CD-0F1A-C44A-1FC1-437D4DD0A446}"/>
              </a:ext>
            </a:extLst>
          </p:cNvPr>
          <p:cNvSpPr txBox="1"/>
          <p:nvPr/>
        </p:nvSpPr>
        <p:spPr>
          <a:xfrm>
            <a:off x="859296" y="1385481"/>
            <a:ext cx="1196897" cy="496799"/>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s-CO" sz="1300" b="1" dirty="0">
                <a:solidFill>
                  <a:schemeClr val="lt1"/>
                </a:solidFill>
                <a:latin typeface="Nunito" pitchFamily="2" charset="0"/>
                <a:ea typeface="Oswald Light"/>
                <a:cs typeface="Oswald Light"/>
                <a:sym typeface="Oswald Medium"/>
              </a:rPr>
              <a:t>Investigación Cualitativa</a:t>
            </a:r>
            <a:endParaRPr lang="es-CO" sz="1900" b="1" dirty="0">
              <a:latin typeface="Nunito" pitchFamily="2" charset="0"/>
              <a:ea typeface="Oswald Light"/>
              <a:cs typeface="Oswald Light"/>
              <a:sym typeface="Oswald Light"/>
            </a:endParaRPr>
          </a:p>
        </p:txBody>
      </p:sp>
      <p:pic>
        <p:nvPicPr>
          <p:cNvPr id="4" name="Google Shape;313;p42">
            <a:extLst>
              <a:ext uri="{FF2B5EF4-FFF2-40B4-BE49-F238E27FC236}">
                <a16:creationId xmlns:a16="http://schemas.microsoft.com/office/drawing/2014/main" id="{7398A859-D029-D0D6-51CD-979F42E3325B}"/>
              </a:ext>
            </a:extLst>
          </p:cNvPr>
          <p:cNvPicPr preferRelativeResize="0"/>
          <p:nvPr/>
        </p:nvPicPr>
        <p:blipFill>
          <a:blip r:embed="rId5">
            <a:alphaModFix/>
          </a:blip>
          <a:stretch>
            <a:fillRect/>
          </a:stretch>
        </p:blipFill>
        <p:spPr>
          <a:xfrm>
            <a:off x="614484" y="1207344"/>
            <a:ext cx="1643381" cy="998935"/>
          </a:xfrm>
          <a:prstGeom prst="rect">
            <a:avLst/>
          </a:prstGeom>
          <a:noFill/>
          <a:ln>
            <a:noFill/>
          </a:ln>
        </p:spPr>
      </p:pic>
      <p:sp>
        <p:nvSpPr>
          <p:cNvPr id="5" name="Google Shape;316;p42">
            <a:extLst>
              <a:ext uri="{FF2B5EF4-FFF2-40B4-BE49-F238E27FC236}">
                <a16:creationId xmlns:a16="http://schemas.microsoft.com/office/drawing/2014/main" id="{3114138C-861A-19DC-56D2-581876F09124}"/>
              </a:ext>
            </a:extLst>
          </p:cNvPr>
          <p:cNvSpPr txBox="1"/>
          <p:nvPr/>
        </p:nvSpPr>
        <p:spPr>
          <a:xfrm>
            <a:off x="531080" y="1237793"/>
            <a:ext cx="1480773" cy="496799"/>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s-CO" sz="1600" b="1" dirty="0">
                <a:solidFill>
                  <a:schemeClr val="lt1"/>
                </a:solidFill>
                <a:latin typeface="Nunito" pitchFamily="2" charset="0"/>
                <a:ea typeface="Oswald Light"/>
                <a:cs typeface="Oswald Light"/>
                <a:sym typeface="Oswald Medium"/>
              </a:rPr>
              <a:t>Investigación Cuantitativa</a:t>
            </a:r>
            <a:endParaRPr lang="es-CO" sz="2400" b="1" dirty="0">
              <a:latin typeface="Nunito" pitchFamily="2" charset="0"/>
              <a:ea typeface="Oswald Light"/>
              <a:cs typeface="Oswald Light"/>
              <a:sym typeface="Oswald Light"/>
            </a:endParaRPr>
          </a:p>
        </p:txBody>
      </p:sp>
      <p:pic>
        <p:nvPicPr>
          <p:cNvPr id="6" name="Google Shape;314;p42">
            <a:extLst>
              <a:ext uri="{FF2B5EF4-FFF2-40B4-BE49-F238E27FC236}">
                <a16:creationId xmlns:a16="http://schemas.microsoft.com/office/drawing/2014/main" id="{4B75F20E-7DC5-00B3-0255-75A48D7509D8}"/>
              </a:ext>
            </a:extLst>
          </p:cNvPr>
          <p:cNvPicPr preferRelativeResize="0"/>
          <p:nvPr/>
        </p:nvPicPr>
        <p:blipFill>
          <a:blip r:embed="rId6">
            <a:alphaModFix/>
          </a:blip>
          <a:stretch>
            <a:fillRect/>
          </a:stretch>
        </p:blipFill>
        <p:spPr>
          <a:xfrm>
            <a:off x="963425" y="2513990"/>
            <a:ext cx="2096855" cy="620951"/>
          </a:xfrm>
          <a:prstGeom prst="rect">
            <a:avLst/>
          </a:prstGeom>
          <a:noFill/>
          <a:ln>
            <a:noFill/>
          </a:ln>
        </p:spPr>
      </p:pic>
      <p:sp>
        <p:nvSpPr>
          <p:cNvPr id="7" name="Google Shape;316;p42">
            <a:extLst>
              <a:ext uri="{FF2B5EF4-FFF2-40B4-BE49-F238E27FC236}">
                <a16:creationId xmlns:a16="http://schemas.microsoft.com/office/drawing/2014/main" id="{81C7AE00-31C7-F9F5-10FD-7C5394FF6580}"/>
              </a:ext>
            </a:extLst>
          </p:cNvPr>
          <p:cNvSpPr txBox="1"/>
          <p:nvPr/>
        </p:nvSpPr>
        <p:spPr>
          <a:xfrm>
            <a:off x="762005" y="2501909"/>
            <a:ext cx="1986943" cy="963502"/>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s-CO" sz="1600" b="1" dirty="0">
                <a:solidFill>
                  <a:schemeClr val="bg1"/>
                </a:solidFill>
                <a:latin typeface="Nunito" pitchFamily="2" charset="0"/>
                <a:ea typeface="Oswald Light"/>
                <a:cs typeface="Oswald Light"/>
                <a:sym typeface="Oswald Light"/>
              </a:rPr>
              <a:t>Encuestas</a:t>
            </a:r>
            <a:endParaRPr sz="1600" b="1" dirty="0">
              <a:solidFill>
                <a:schemeClr val="bg1"/>
              </a:solidFill>
              <a:latin typeface="Nunito" pitchFamily="2" charset="0"/>
              <a:ea typeface="Oswald Light"/>
              <a:cs typeface="Oswald Light"/>
              <a:sym typeface="Oswald Light"/>
            </a:endParaRPr>
          </a:p>
        </p:txBody>
      </p:sp>
      <p:sp>
        <p:nvSpPr>
          <p:cNvPr id="12" name="CuadroTexto 11">
            <a:extLst>
              <a:ext uri="{FF2B5EF4-FFF2-40B4-BE49-F238E27FC236}">
                <a16:creationId xmlns:a16="http://schemas.microsoft.com/office/drawing/2014/main" id="{43B724ED-DEBF-529F-33A3-69C77E39AC5B}"/>
              </a:ext>
            </a:extLst>
          </p:cNvPr>
          <p:cNvSpPr txBox="1"/>
          <p:nvPr/>
        </p:nvSpPr>
        <p:spPr>
          <a:xfrm>
            <a:off x="614484" y="3348949"/>
            <a:ext cx="8317063" cy="12003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Pct val="100000"/>
              <a:buFont typeface="Arial"/>
              <a:buNone/>
              <a:tabLst/>
              <a:defRPr sz="1800"/>
            </a:pPr>
            <a:r>
              <a:rPr lang="es-ES" sz="1800" dirty="0">
                <a:solidFill>
                  <a:srgbClr val="555555"/>
                </a:solidFill>
                <a:latin typeface="Raleway" pitchFamily="2" charset="0"/>
              </a:rPr>
              <a:t>Por medio de una Automatización s</a:t>
            </a:r>
            <a:r>
              <a:rPr lang="es-ES" sz="1800" kern="0" dirty="0">
                <a:solidFill>
                  <a:srgbClr val="555555"/>
                </a:solidFill>
                <a:latin typeface="Raleway" pitchFamily="2" charset="0"/>
                <a:cs typeface="Arial"/>
                <a:sym typeface="Arial"/>
              </a:rPr>
              <a:t>e propone realizar </a:t>
            </a:r>
            <a:r>
              <a:rPr lang="es-ES" sz="1800" dirty="0">
                <a:solidFill>
                  <a:srgbClr val="555555"/>
                </a:solidFill>
                <a:latin typeface="Raleway" pitchFamily="2" charset="0"/>
              </a:rPr>
              <a:t>aproximadamente un total </a:t>
            </a:r>
            <a:r>
              <a:rPr lang="es-ES" sz="1800" kern="0" dirty="0">
                <a:solidFill>
                  <a:srgbClr val="555555"/>
                </a:solidFill>
                <a:latin typeface="Raleway" pitchFamily="2" charset="0"/>
                <a:cs typeface="Arial"/>
                <a:sym typeface="Arial"/>
              </a:rPr>
              <a:t>de </a:t>
            </a:r>
            <a:r>
              <a:rPr lang="es-ES" sz="1800" b="1" dirty="0">
                <a:solidFill>
                  <a:srgbClr val="555555"/>
                </a:solidFill>
                <a:latin typeface="Raleway" pitchFamily="2" charset="0"/>
              </a:rPr>
              <a:t>3</a:t>
            </a:r>
            <a:r>
              <a:rPr lang="es-ES" sz="1800" b="1" kern="0" dirty="0">
                <a:solidFill>
                  <a:srgbClr val="555555"/>
                </a:solidFill>
                <a:latin typeface="Raleway" pitchFamily="2" charset="0"/>
                <a:cs typeface="Arial"/>
                <a:sym typeface="Arial"/>
              </a:rPr>
              <a:t>.500 encuestas virtuales </a:t>
            </a:r>
            <a:r>
              <a:rPr lang="es-ES" sz="1800" kern="0" dirty="0">
                <a:solidFill>
                  <a:srgbClr val="555555"/>
                </a:solidFill>
                <a:latin typeface="Raleway" pitchFamily="2" charset="0"/>
                <a:cs typeface="Arial"/>
                <a:sym typeface="Arial"/>
              </a:rPr>
              <a:t>a todas las personas que están en la base de datos, con el fin de qu</a:t>
            </a:r>
            <a:r>
              <a:rPr lang="es-ES" sz="1800" dirty="0">
                <a:solidFill>
                  <a:srgbClr val="555555"/>
                </a:solidFill>
                <a:latin typeface="Raleway" pitchFamily="2" charset="0"/>
              </a:rPr>
              <a:t>e </a:t>
            </a:r>
            <a:r>
              <a:rPr lang="es-ES" sz="1800" kern="0" dirty="0">
                <a:solidFill>
                  <a:srgbClr val="555555"/>
                </a:solidFill>
                <a:latin typeface="Raleway" pitchFamily="2" charset="0"/>
                <a:cs typeface="Arial"/>
                <a:sym typeface="Arial"/>
              </a:rPr>
              <a:t>nos actualicen su información y acepten el tratamiento y uso de sus datos personales.</a:t>
            </a:r>
            <a:endParaRPr lang="es-CO" kern="0" dirty="0">
              <a:solidFill>
                <a:srgbClr val="555555"/>
              </a:solidFill>
              <a:latin typeface="Raleway" pitchFamily="2" charset="0"/>
              <a:cs typeface="Arial"/>
            </a:endParaRPr>
          </a:p>
        </p:txBody>
      </p:sp>
      <p:pic>
        <p:nvPicPr>
          <p:cNvPr id="8" name="Picture 2">
            <a:extLst>
              <a:ext uri="{FF2B5EF4-FFF2-40B4-BE49-F238E27FC236}">
                <a16:creationId xmlns:a16="http://schemas.microsoft.com/office/drawing/2014/main" id="{F9ACFED7-A5D1-D552-10BD-C2F2AC3BAF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79170" y="239456"/>
            <a:ext cx="574691" cy="7603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pic>
        <p:nvPicPr>
          <p:cNvPr id="2050" name="Picture 2" descr="Foto gratuita collage del concepto de experiencia del cliente">
            <a:extLst>
              <a:ext uri="{FF2B5EF4-FFF2-40B4-BE49-F238E27FC236}">
                <a16:creationId xmlns:a16="http://schemas.microsoft.com/office/drawing/2014/main" id="{99F291E2-8BF5-0FD0-018C-C800675827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19289"/>
          <a:stretch/>
        </p:blipFill>
        <p:spPr bwMode="auto">
          <a:xfrm>
            <a:off x="2595031" y="0"/>
            <a:ext cx="6548969" cy="5143499"/>
          </a:xfrm>
          <a:prstGeom prst="rect">
            <a:avLst/>
          </a:prstGeom>
          <a:noFill/>
          <a:extLst>
            <a:ext uri="{909E8E84-426E-40DD-AFC4-6F175D3DCCD1}">
              <a14:hiddenFill xmlns:a14="http://schemas.microsoft.com/office/drawing/2010/main">
                <a:solidFill>
                  <a:srgbClr val="FFFFFF"/>
                </a:solidFill>
              </a14:hiddenFill>
            </a:ext>
          </a:extLst>
        </p:spPr>
      </p:pic>
      <p:sp>
        <p:nvSpPr>
          <p:cNvPr id="935" name="Google Shape;935;p62"/>
          <p:cNvSpPr/>
          <p:nvPr/>
        </p:nvSpPr>
        <p:spPr>
          <a:xfrm>
            <a:off x="363413" y="-109912"/>
            <a:ext cx="4476825" cy="5444100"/>
          </a:xfrm>
          <a:prstGeom prst="ellipse">
            <a:avLst/>
          </a:prstGeom>
          <a:noFill/>
          <a:ln w="28575" cap="flat" cmpd="sng">
            <a:solidFill>
              <a:srgbClr val="C92528"/>
            </a:solidFill>
            <a:prstDash val="lgDashDot"/>
            <a:round/>
            <a:headEnd type="none" w="sm" len="sm"/>
            <a:tailEnd type="none" w="sm" len="sm"/>
          </a:ln>
        </p:spPr>
        <p:txBody>
          <a:bodyPr spcFirstLastPara="1" wrap="square" lIns="68575" tIns="68575" rIns="68575" bIns="68575" anchor="ctr" anchorCtr="0">
            <a:noAutofit/>
          </a:bodyPr>
          <a:lstStyle/>
          <a:p>
            <a:pPr>
              <a:buClr>
                <a:srgbClr val="000000"/>
              </a:buClr>
              <a:buSzPts val="1100"/>
            </a:pPr>
            <a:endParaRPr sz="1100"/>
          </a:p>
        </p:txBody>
      </p:sp>
      <p:sp>
        <p:nvSpPr>
          <p:cNvPr id="936" name="Google Shape;936;p62"/>
          <p:cNvSpPr/>
          <p:nvPr/>
        </p:nvSpPr>
        <p:spPr>
          <a:xfrm>
            <a:off x="-37" y="1"/>
            <a:ext cx="4601250" cy="5199525"/>
          </a:xfrm>
          <a:prstGeom prst="flowChartDelay">
            <a:avLst/>
          </a:prstGeom>
          <a:solidFill>
            <a:srgbClr val="C00000"/>
          </a:solidFill>
          <a:ln w="28575"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a:buClr>
                <a:srgbClr val="000000"/>
              </a:buClr>
              <a:buSzPts val="1100"/>
            </a:pPr>
            <a:endParaRPr sz="1100"/>
          </a:p>
        </p:txBody>
      </p:sp>
      <p:sp>
        <p:nvSpPr>
          <p:cNvPr id="939" name="Google Shape;939;p62"/>
          <p:cNvSpPr/>
          <p:nvPr/>
        </p:nvSpPr>
        <p:spPr>
          <a:xfrm>
            <a:off x="-639066" y="4431468"/>
            <a:ext cx="4476825" cy="308925"/>
          </a:xfrm>
          <a:prstGeom prst="rect">
            <a:avLst/>
          </a:prstGeom>
          <a:noFill/>
          <a:ln>
            <a:noFill/>
          </a:ln>
        </p:spPr>
        <p:txBody>
          <a:bodyPr spcFirstLastPara="1" wrap="square" lIns="68575" tIns="34275" rIns="68575" bIns="34275" anchor="t" anchorCtr="0">
            <a:noAutofit/>
          </a:bodyPr>
          <a:lstStyle/>
          <a:p>
            <a:pPr algn="ctr">
              <a:buClr>
                <a:srgbClr val="C00000"/>
              </a:buClr>
              <a:buSzPts val="1400"/>
            </a:pPr>
            <a:r>
              <a:rPr lang="es-CO" sz="3200" dirty="0">
                <a:solidFill>
                  <a:schemeClr val="bg1"/>
                </a:solidFill>
                <a:latin typeface="Montserrat Black"/>
                <a:ea typeface="Montserrat Black"/>
                <a:cs typeface="Montserrat Black"/>
                <a:sym typeface="Montserrat Black"/>
              </a:rPr>
              <a:t>OPERACIÓN</a:t>
            </a:r>
            <a:endParaRPr sz="3200" dirty="0">
              <a:solidFill>
                <a:schemeClr val="bg1"/>
              </a:solidFill>
              <a:latin typeface="Montserrat Black"/>
              <a:ea typeface="Montserrat Black"/>
              <a:cs typeface="Montserrat Black"/>
              <a:sym typeface="Montserrat Black"/>
            </a:endParaRPr>
          </a:p>
          <a:p>
            <a:pPr algn="ctr">
              <a:lnSpc>
                <a:spcPct val="80000"/>
              </a:lnSpc>
              <a:buClr>
                <a:srgbClr val="000000"/>
              </a:buClr>
              <a:buSzPts val="1500"/>
            </a:pPr>
            <a:endParaRPr sz="3200" b="1" dirty="0">
              <a:solidFill>
                <a:srgbClr val="F1202B"/>
              </a:solidFill>
              <a:latin typeface="Raleway"/>
              <a:ea typeface="Raleway"/>
              <a:cs typeface="Raleway"/>
              <a:sym typeface="Raleway"/>
            </a:endParaRPr>
          </a:p>
        </p:txBody>
      </p:sp>
      <p:pic>
        <p:nvPicPr>
          <p:cNvPr id="942" name="Google Shape;942;p62"/>
          <p:cNvPicPr preferRelativeResize="0"/>
          <p:nvPr/>
        </p:nvPicPr>
        <p:blipFill rotWithShape="1">
          <a:blip r:embed="rId4">
            <a:alphaModFix/>
          </a:blip>
          <a:srcRect/>
          <a:stretch/>
        </p:blipFill>
        <p:spPr>
          <a:xfrm>
            <a:off x="8336364" y="136789"/>
            <a:ext cx="669712" cy="387572"/>
          </a:xfrm>
          <a:prstGeom prst="rect">
            <a:avLst/>
          </a:prstGeom>
          <a:noFill/>
          <a:ln>
            <a:noFill/>
          </a:ln>
        </p:spPr>
      </p:pic>
      <p:sp>
        <p:nvSpPr>
          <p:cNvPr id="985" name="Google Shape;985;p62"/>
          <p:cNvSpPr txBox="1"/>
          <p:nvPr/>
        </p:nvSpPr>
        <p:spPr>
          <a:xfrm>
            <a:off x="0" y="67577"/>
            <a:ext cx="1277775" cy="232650"/>
          </a:xfrm>
          <a:prstGeom prst="rect">
            <a:avLst/>
          </a:prstGeom>
          <a:noFill/>
          <a:ln>
            <a:noFill/>
          </a:ln>
        </p:spPr>
        <p:txBody>
          <a:bodyPr spcFirstLastPara="1" wrap="square" lIns="68575" tIns="68575" rIns="68575" bIns="68575" anchor="t" anchorCtr="0">
            <a:noAutofit/>
          </a:bodyPr>
          <a:lstStyle/>
          <a:p>
            <a:pPr>
              <a:buClr>
                <a:srgbClr val="000000"/>
              </a:buClr>
              <a:buSzPts val="1000"/>
            </a:pPr>
            <a:r>
              <a:rPr lang="es" sz="1050" b="1" dirty="0">
                <a:solidFill>
                  <a:schemeClr val="lt1"/>
                </a:solidFill>
                <a:latin typeface="Raleway Medium"/>
                <a:ea typeface="Raleway Medium"/>
                <a:cs typeface="Raleway Medium"/>
                <a:sym typeface="Raleway Medium"/>
              </a:rPr>
              <a:t> </a:t>
            </a:r>
            <a:endParaRPr sz="1050" b="1" dirty="0">
              <a:solidFill>
                <a:schemeClr val="lt1"/>
              </a:solidFill>
              <a:latin typeface="Raleway Light"/>
              <a:ea typeface="Raleway Light"/>
              <a:cs typeface="Raleway Light"/>
              <a:sym typeface="Raleway Light"/>
            </a:endParaRPr>
          </a:p>
        </p:txBody>
      </p:sp>
      <p:sp>
        <p:nvSpPr>
          <p:cNvPr id="5" name="Elipse 4">
            <a:extLst>
              <a:ext uri="{FF2B5EF4-FFF2-40B4-BE49-F238E27FC236}">
                <a16:creationId xmlns:a16="http://schemas.microsoft.com/office/drawing/2014/main" id="{B73B0978-D162-1F74-5CBD-94B766388C03}"/>
              </a:ext>
            </a:extLst>
          </p:cNvPr>
          <p:cNvSpPr/>
          <p:nvPr/>
        </p:nvSpPr>
        <p:spPr>
          <a:xfrm>
            <a:off x="3132272" y="745735"/>
            <a:ext cx="285750" cy="308925"/>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050"/>
          </a:p>
        </p:txBody>
      </p:sp>
      <p:sp>
        <p:nvSpPr>
          <p:cNvPr id="6" name="Elipse 5">
            <a:extLst>
              <a:ext uri="{FF2B5EF4-FFF2-40B4-BE49-F238E27FC236}">
                <a16:creationId xmlns:a16="http://schemas.microsoft.com/office/drawing/2014/main" id="{885097DC-977C-AA85-A3D5-4197EEC088F3}"/>
              </a:ext>
            </a:extLst>
          </p:cNvPr>
          <p:cNvSpPr/>
          <p:nvPr/>
        </p:nvSpPr>
        <p:spPr>
          <a:xfrm>
            <a:off x="3873426" y="2042635"/>
            <a:ext cx="285750" cy="308925"/>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050"/>
          </a:p>
        </p:txBody>
      </p:sp>
      <p:sp>
        <p:nvSpPr>
          <p:cNvPr id="7" name="Elipse 6">
            <a:extLst>
              <a:ext uri="{FF2B5EF4-FFF2-40B4-BE49-F238E27FC236}">
                <a16:creationId xmlns:a16="http://schemas.microsoft.com/office/drawing/2014/main" id="{344D79E3-BC4A-C310-9B0E-5AE857920C14}"/>
              </a:ext>
            </a:extLst>
          </p:cNvPr>
          <p:cNvSpPr/>
          <p:nvPr/>
        </p:nvSpPr>
        <p:spPr>
          <a:xfrm>
            <a:off x="3543489" y="3834974"/>
            <a:ext cx="285750" cy="308925"/>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050"/>
          </a:p>
        </p:txBody>
      </p:sp>
      <p:sp>
        <p:nvSpPr>
          <p:cNvPr id="8" name="Google Shape;1367;p73">
            <a:extLst>
              <a:ext uri="{FF2B5EF4-FFF2-40B4-BE49-F238E27FC236}">
                <a16:creationId xmlns:a16="http://schemas.microsoft.com/office/drawing/2014/main" id="{BDE59FD0-DFA9-1413-32D9-22092CC244A6}"/>
              </a:ext>
            </a:extLst>
          </p:cNvPr>
          <p:cNvSpPr/>
          <p:nvPr/>
        </p:nvSpPr>
        <p:spPr>
          <a:xfrm>
            <a:off x="23280" y="806995"/>
            <a:ext cx="2979381" cy="360098"/>
          </a:xfrm>
          <a:prstGeom prst="rect">
            <a:avLst/>
          </a:prstGeom>
          <a:noFill/>
          <a:ln>
            <a:noFill/>
          </a:ln>
        </p:spPr>
        <p:txBody>
          <a:bodyPr spcFirstLastPara="1" wrap="square" lIns="68575" tIns="34275" rIns="68575" bIns="34275" anchor="t" anchorCtr="0">
            <a:noAutofit/>
          </a:bodyPr>
          <a:lstStyle/>
          <a:p>
            <a:pPr algn="ctr">
              <a:lnSpc>
                <a:spcPct val="90000"/>
              </a:lnSpc>
              <a:buClr>
                <a:srgbClr val="DD3A3C"/>
              </a:buClr>
              <a:buSzPts val="2300"/>
            </a:pPr>
            <a:r>
              <a:rPr lang="es" sz="1200" dirty="0">
                <a:solidFill>
                  <a:schemeClr val="bg1"/>
                </a:solidFill>
                <a:latin typeface="Montserrat ExtraBold"/>
                <a:sym typeface="Montserrat ExtraBold"/>
              </a:rPr>
              <a:t>Herramienta de Encuesta</a:t>
            </a:r>
            <a:endParaRPr sz="1200" dirty="0">
              <a:solidFill>
                <a:schemeClr val="bg1"/>
              </a:solidFill>
              <a:latin typeface="Montserrat ExtraBold"/>
            </a:endParaRPr>
          </a:p>
        </p:txBody>
      </p:sp>
      <p:sp>
        <p:nvSpPr>
          <p:cNvPr id="9" name="Google Shape;1367;p73">
            <a:extLst>
              <a:ext uri="{FF2B5EF4-FFF2-40B4-BE49-F238E27FC236}">
                <a16:creationId xmlns:a16="http://schemas.microsoft.com/office/drawing/2014/main" id="{A0B976F3-9728-7577-2C94-6CF955CC3397}"/>
              </a:ext>
            </a:extLst>
          </p:cNvPr>
          <p:cNvSpPr/>
          <p:nvPr/>
        </p:nvSpPr>
        <p:spPr>
          <a:xfrm>
            <a:off x="1077809" y="2131444"/>
            <a:ext cx="3085653" cy="360098"/>
          </a:xfrm>
          <a:prstGeom prst="rect">
            <a:avLst/>
          </a:prstGeom>
          <a:noFill/>
          <a:ln>
            <a:noFill/>
          </a:ln>
        </p:spPr>
        <p:txBody>
          <a:bodyPr spcFirstLastPara="1" wrap="square" lIns="68575" tIns="34275" rIns="68575" bIns="34275" anchor="t" anchorCtr="0">
            <a:noAutofit/>
          </a:bodyPr>
          <a:lstStyle/>
          <a:p>
            <a:pPr algn="ctr">
              <a:lnSpc>
                <a:spcPct val="90000"/>
              </a:lnSpc>
              <a:buClr>
                <a:srgbClr val="DD3A3C"/>
              </a:buClr>
              <a:buSzPts val="2300"/>
            </a:pPr>
            <a:r>
              <a:rPr lang="es-CO" sz="1200" dirty="0">
                <a:solidFill>
                  <a:schemeClr val="bg1"/>
                </a:solidFill>
                <a:latin typeface="Montserrat ExtraBold"/>
                <a:sym typeface="Montserrat ExtraBold"/>
              </a:rPr>
              <a:t>Herramienta de CRM</a:t>
            </a:r>
            <a:endParaRPr lang="es-CO" sz="1200" dirty="0">
              <a:solidFill>
                <a:schemeClr val="bg1"/>
              </a:solidFill>
              <a:latin typeface="Montserrat ExtraBold"/>
            </a:endParaRPr>
          </a:p>
        </p:txBody>
      </p:sp>
      <p:sp>
        <p:nvSpPr>
          <p:cNvPr id="10" name="Google Shape;1367;p73">
            <a:extLst>
              <a:ext uri="{FF2B5EF4-FFF2-40B4-BE49-F238E27FC236}">
                <a16:creationId xmlns:a16="http://schemas.microsoft.com/office/drawing/2014/main" id="{5CB09DCC-5843-554F-EB0E-8334C8E235B7}"/>
              </a:ext>
            </a:extLst>
          </p:cNvPr>
          <p:cNvSpPr/>
          <p:nvPr/>
        </p:nvSpPr>
        <p:spPr>
          <a:xfrm>
            <a:off x="363414" y="3883465"/>
            <a:ext cx="3465826" cy="360098"/>
          </a:xfrm>
          <a:prstGeom prst="rect">
            <a:avLst/>
          </a:prstGeom>
          <a:noFill/>
          <a:ln>
            <a:noFill/>
          </a:ln>
        </p:spPr>
        <p:txBody>
          <a:bodyPr spcFirstLastPara="1" wrap="square" lIns="68575" tIns="34275" rIns="68575" bIns="34275" anchor="t" anchorCtr="0">
            <a:noAutofit/>
          </a:bodyPr>
          <a:lstStyle/>
          <a:p>
            <a:pPr algn="ctr">
              <a:lnSpc>
                <a:spcPct val="90000"/>
              </a:lnSpc>
              <a:buClr>
                <a:srgbClr val="DD3A3C"/>
              </a:buClr>
              <a:buSzPts val="2300"/>
            </a:pPr>
            <a:r>
              <a:rPr lang="es" sz="1200" dirty="0">
                <a:solidFill>
                  <a:schemeClr val="bg1"/>
                </a:solidFill>
                <a:latin typeface="Montserrat ExtraBold"/>
                <a:sym typeface="Montserrat ExtraBold"/>
              </a:rPr>
              <a:t>Herramienta de Visualización</a:t>
            </a:r>
            <a:endParaRPr sz="1200" dirty="0">
              <a:solidFill>
                <a:schemeClr val="bg1"/>
              </a:solidFill>
              <a:latin typeface="Montserrat ExtraBold"/>
            </a:endParaRPr>
          </a:p>
        </p:txBody>
      </p:sp>
    </p:spTree>
    <p:extLst>
      <p:ext uri="{BB962C8B-B14F-4D97-AF65-F5344CB8AC3E}">
        <p14:creationId xmlns:p14="http://schemas.microsoft.com/office/powerpoint/2010/main" val="2990746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pic>
        <p:nvPicPr>
          <p:cNvPr id="2050" name="Picture 2" descr="Foto gratuita collage del concepto de experiencia del cliente">
            <a:extLst>
              <a:ext uri="{FF2B5EF4-FFF2-40B4-BE49-F238E27FC236}">
                <a16:creationId xmlns:a16="http://schemas.microsoft.com/office/drawing/2014/main" id="{99F291E2-8BF5-0FD0-018C-C8006758271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19289"/>
          <a:stretch/>
        </p:blipFill>
        <p:spPr bwMode="auto">
          <a:xfrm>
            <a:off x="130358" y="2362900"/>
            <a:ext cx="947451" cy="744119"/>
          </a:xfrm>
          <a:prstGeom prst="rect">
            <a:avLst/>
          </a:prstGeom>
          <a:noFill/>
          <a:extLst>
            <a:ext uri="{909E8E84-426E-40DD-AFC4-6F175D3DCCD1}">
              <a14:hiddenFill xmlns:a14="http://schemas.microsoft.com/office/drawing/2010/main">
                <a:solidFill>
                  <a:srgbClr val="FFFFFF"/>
                </a:solidFill>
              </a14:hiddenFill>
            </a:ext>
          </a:extLst>
        </p:spPr>
      </p:pic>
      <p:sp>
        <p:nvSpPr>
          <p:cNvPr id="935" name="Google Shape;935;p62"/>
          <p:cNvSpPr/>
          <p:nvPr/>
        </p:nvSpPr>
        <p:spPr>
          <a:xfrm>
            <a:off x="363413" y="-109912"/>
            <a:ext cx="4476825" cy="5444100"/>
          </a:xfrm>
          <a:prstGeom prst="ellipse">
            <a:avLst/>
          </a:prstGeom>
          <a:noFill/>
          <a:ln w="28575" cap="flat" cmpd="sng">
            <a:solidFill>
              <a:srgbClr val="C92528"/>
            </a:solidFill>
            <a:prstDash val="lgDashDot"/>
            <a:round/>
            <a:headEnd type="none" w="sm" len="sm"/>
            <a:tailEnd type="none" w="sm" len="sm"/>
          </a:ln>
        </p:spPr>
        <p:txBody>
          <a:bodyPr spcFirstLastPara="1" wrap="square" lIns="68575" tIns="68575" rIns="68575" bIns="68575" anchor="ctr" anchorCtr="0">
            <a:noAutofit/>
          </a:bodyPr>
          <a:lstStyle/>
          <a:p>
            <a:pPr>
              <a:buClr>
                <a:srgbClr val="000000"/>
              </a:buClr>
              <a:buSzPts val="1100"/>
            </a:pPr>
            <a:endParaRPr sz="1100"/>
          </a:p>
        </p:txBody>
      </p:sp>
      <p:sp>
        <p:nvSpPr>
          <p:cNvPr id="936" name="Google Shape;936;p62"/>
          <p:cNvSpPr/>
          <p:nvPr/>
        </p:nvSpPr>
        <p:spPr>
          <a:xfrm>
            <a:off x="-37" y="1"/>
            <a:ext cx="4601250" cy="5199525"/>
          </a:xfrm>
          <a:prstGeom prst="flowChartDelay">
            <a:avLst/>
          </a:prstGeom>
          <a:solidFill>
            <a:srgbClr val="C00000"/>
          </a:solidFill>
          <a:ln w="28575"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a:buClr>
                <a:srgbClr val="000000"/>
              </a:buClr>
              <a:buSzPts val="1100"/>
            </a:pPr>
            <a:endParaRPr sz="1100"/>
          </a:p>
        </p:txBody>
      </p:sp>
      <p:sp>
        <p:nvSpPr>
          <p:cNvPr id="939" name="Google Shape;939;p62"/>
          <p:cNvSpPr/>
          <p:nvPr/>
        </p:nvSpPr>
        <p:spPr>
          <a:xfrm>
            <a:off x="-639066" y="4431468"/>
            <a:ext cx="4476825" cy="308925"/>
          </a:xfrm>
          <a:prstGeom prst="rect">
            <a:avLst/>
          </a:prstGeom>
          <a:noFill/>
          <a:ln>
            <a:noFill/>
          </a:ln>
        </p:spPr>
        <p:txBody>
          <a:bodyPr spcFirstLastPara="1" wrap="square" lIns="68575" tIns="34275" rIns="68575" bIns="34275" anchor="t" anchorCtr="0">
            <a:noAutofit/>
          </a:bodyPr>
          <a:lstStyle/>
          <a:p>
            <a:pPr algn="ctr">
              <a:buClr>
                <a:srgbClr val="C00000"/>
              </a:buClr>
              <a:buSzPts val="1400"/>
            </a:pPr>
            <a:r>
              <a:rPr lang="es-CO" sz="3200" dirty="0">
                <a:solidFill>
                  <a:schemeClr val="bg1"/>
                </a:solidFill>
                <a:latin typeface="Montserrat Black"/>
                <a:ea typeface="Montserrat Black"/>
                <a:cs typeface="Montserrat Black"/>
                <a:sym typeface="Montserrat Black"/>
              </a:rPr>
              <a:t>OPERACIÓN</a:t>
            </a:r>
            <a:endParaRPr sz="3200" dirty="0">
              <a:solidFill>
                <a:schemeClr val="bg1"/>
              </a:solidFill>
              <a:latin typeface="Montserrat Black"/>
              <a:ea typeface="Montserrat Black"/>
              <a:cs typeface="Montserrat Black"/>
              <a:sym typeface="Montserrat Black"/>
            </a:endParaRPr>
          </a:p>
          <a:p>
            <a:pPr algn="ctr">
              <a:lnSpc>
                <a:spcPct val="80000"/>
              </a:lnSpc>
              <a:buClr>
                <a:srgbClr val="000000"/>
              </a:buClr>
              <a:buSzPts val="1500"/>
            </a:pPr>
            <a:endParaRPr sz="3200" b="1" dirty="0">
              <a:solidFill>
                <a:srgbClr val="F1202B"/>
              </a:solidFill>
              <a:latin typeface="Raleway"/>
              <a:ea typeface="Raleway"/>
              <a:cs typeface="Raleway"/>
              <a:sym typeface="Raleway"/>
            </a:endParaRPr>
          </a:p>
        </p:txBody>
      </p:sp>
      <p:sp>
        <p:nvSpPr>
          <p:cNvPr id="985" name="Google Shape;985;p62"/>
          <p:cNvSpPr txBox="1"/>
          <p:nvPr/>
        </p:nvSpPr>
        <p:spPr>
          <a:xfrm>
            <a:off x="0" y="67577"/>
            <a:ext cx="1277775" cy="232650"/>
          </a:xfrm>
          <a:prstGeom prst="rect">
            <a:avLst/>
          </a:prstGeom>
          <a:noFill/>
          <a:ln>
            <a:noFill/>
          </a:ln>
        </p:spPr>
        <p:txBody>
          <a:bodyPr spcFirstLastPara="1" wrap="square" lIns="68575" tIns="68575" rIns="68575" bIns="68575" anchor="t" anchorCtr="0">
            <a:noAutofit/>
          </a:bodyPr>
          <a:lstStyle/>
          <a:p>
            <a:pPr>
              <a:buClr>
                <a:srgbClr val="000000"/>
              </a:buClr>
              <a:buSzPts val="1000"/>
            </a:pPr>
            <a:r>
              <a:rPr lang="es" sz="1050" b="1" dirty="0">
                <a:solidFill>
                  <a:schemeClr val="lt1"/>
                </a:solidFill>
                <a:latin typeface="Raleway Medium"/>
                <a:ea typeface="Raleway Medium"/>
                <a:cs typeface="Raleway Medium"/>
                <a:sym typeface="Raleway Medium"/>
              </a:rPr>
              <a:t> </a:t>
            </a:r>
            <a:endParaRPr sz="1050" b="1" dirty="0">
              <a:solidFill>
                <a:schemeClr val="lt1"/>
              </a:solidFill>
              <a:latin typeface="Raleway Light"/>
              <a:ea typeface="Raleway Light"/>
              <a:cs typeface="Raleway Light"/>
              <a:sym typeface="Raleway Light"/>
            </a:endParaRPr>
          </a:p>
        </p:txBody>
      </p:sp>
      <p:sp>
        <p:nvSpPr>
          <p:cNvPr id="5" name="Elipse 4">
            <a:extLst>
              <a:ext uri="{FF2B5EF4-FFF2-40B4-BE49-F238E27FC236}">
                <a16:creationId xmlns:a16="http://schemas.microsoft.com/office/drawing/2014/main" id="{B73B0978-D162-1F74-5CBD-94B766388C03}"/>
              </a:ext>
            </a:extLst>
          </p:cNvPr>
          <p:cNvSpPr/>
          <p:nvPr/>
        </p:nvSpPr>
        <p:spPr>
          <a:xfrm>
            <a:off x="3132272" y="745735"/>
            <a:ext cx="285750" cy="308925"/>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050"/>
          </a:p>
        </p:txBody>
      </p:sp>
      <p:sp>
        <p:nvSpPr>
          <p:cNvPr id="6" name="Elipse 5">
            <a:extLst>
              <a:ext uri="{FF2B5EF4-FFF2-40B4-BE49-F238E27FC236}">
                <a16:creationId xmlns:a16="http://schemas.microsoft.com/office/drawing/2014/main" id="{885097DC-977C-AA85-A3D5-4197EEC088F3}"/>
              </a:ext>
            </a:extLst>
          </p:cNvPr>
          <p:cNvSpPr/>
          <p:nvPr/>
        </p:nvSpPr>
        <p:spPr>
          <a:xfrm>
            <a:off x="3873426" y="2042635"/>
            <a:ext cx="285750" cy="308925"/>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050"/>
          </a:p>
        </p:txBody>
      </p:sp>
      <p:sp>
        <p:nvSpPr>
          <p:cNvPr id="7" name="Elipse 6">
            <a:extLst>
              <a:ext uri="{FF2B5EF4-FFF2-40B4-BE49-F238E27FC236}">
                <a16:creationId xmlns:a16="http://schemas.microsoft.com/office/drawing/2014/main" id="{344D79E3-BC4A-C310-9B0E-5AE857920C14}"/>
              </a:ext>
            </a:extLst>
          </p:cNvPr>
          <p:cNvSpPr/>
          <p:nvPr/>
        </p:nvSpPr>
        <p:spPr>
          <a:xfrm>
            <a:off x="3543489" y="3834974"/>
            <a:ext cx="285750" cy="308925"/>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050"/>
          </a:p>
        </p:txBody>
      </p:sp>
      <p:sp>
        <p:nvSpPr>
          <p:cNvPr id="8" name="Google Shape;1367;p73">
            <a:extLst>
              <a:ext uri="{FF2B5EF4-FFF2-40B4-BE49-F238E27FC236}">
                <a16:creationId xmlns:a16="http://schemas.microsoft.com/office/drawing/2014/main" id="{BDE59FD0-DFA9-1413-32D9-22092CC244A6}"/>
              </a:ext>
            </a:extLst>
          </p:cNvPr>
          <p:cNvSpPr/>
          <p:nvPr/>
        </p:nvSpPr>
        <p:spPr>
          <a:xfrm>
            <a:off x="36363" y="675688"/>
            <a:ext cx="2979381" cy="360098"/>
          </a:xfrm>
          <a:prstGeom prst="rect">
            <a:avLst/>
          </a:prstGeom>
          <a:noFill/>
          <a:ln>
            <a:noFill/>
          </a:ln>
        </p:spPr>
        <p:txBody>
          <a:bodyPr spcFirstLastPara="1" wrap="square" lIns="68575" tIns="34275" rIns="68575" bIns="34275" anchor="t" anchorCtr="0">
            <a:noAutofit/>
          </a:bodyPr>
          <a:lstStyle/>
          <a:p>
            <a:pPr algn="ctr">
              <a:lnSpc>
                <a:spcPct val="90000"/>
              </a:lnSpc>
              <a:buClr>
                <a:srgbClr val="DD3A3C"/>
              </a:buClr>
              <a:buSzPts val="2300"/>
            </a:pPr>
            <a:r>
              <a:rPr lang="es" sz="2400" dirty="0">
                <a:solidFill>
                  <a:schemeClr val="bg1"/>
                </a:solidFill>
                <a:latin typeface="Montserrat ExtraBold"/>
                <a:sym typeface="Montserrat ExtraBold"/>
              </a:rPr>
              <a:t>Herramienta de Encuesta</a:t>
            </a:r>
            <a:endParaRPr sz="2400" dirty="0">
              <a:solidFill>
                <a:schemeClr val="bg1"/>
              </a:solidFill>
              <a:latin typeface="Montserrat ExtraBold"/>
            </a:endParaRPr>
          </a:p>
        </p:txBody>
      </p:sp>
      <p:sp>
        <p:nvSpPr>
          <p:cNvPr id="9" name="Google Shape;1367;p73">
            <a:extLst>
              <a:ext uri="{FF2B5EF4-FFF2-40B4-BE49-F238E27FC236}">
                <a16:creationId xmlns:a16="http://schemas.microsoft.com/office/drawing/2014/main" id="{A0B976F3-9728-7577-2C94-6CF955CC3397}"/>
              </a:ext>
            </a:extLst>
          </p:cNvPr>
          <p:cNvSpPr/>
          <p:nvPr/>
        </p:nvSpPr>
        <p:spPr>
          <a:xfrm>
            <a:off x="1077809" y="2131444"/>
            <a:ext cx="3085653" cy="360098"/>
          </a:xfrm>
          <a:prstGeom prst="rect">
            <a:avLst/>
          </a:prstGeom>
          <a:noFill/>
          <a:ln>
            <a:noFill/>
          </a:ln>
        </p:spPr>
        <p:txBody>
          <a:bodyPr spcFirstLastPara="1" wrap="square" lIns="68575" tIns="34275" rIns="68575" bIns="34275" anchor="t" anchorCtr="0">
            <a:noAutofit/>
          </a:bodyPr>
          <a:lstStyle/>
          <a:p>
            <a:pPr algn="ctr">
              <a:lnSpc>
                <a:spcPct val="90000"/>
              </a:lnSpc>
              <a:buClr>
                <a:srgbClr val="DD3A3C"/>
              </a:buClr>
              <a:buSzPts val="2300"/>
            </a:pPr>
            <a:r>
              <a:rPr lang="es-CO" sz="1200" dirty="0">
                <a:solidFill>
                  <a:schemeClr val="bg1"/>
                </a:solidFill>
                <a:latin typeface="Montserrat ExtraBold"/>
                <a:sym typeface="Montserrat ExtraBold"/>
              </a:rPr>
              <a:t>Herramienta de CRM</a:t>
            </a:r>
            <a:endParaRPr lang="es-CO" sz="1200" dirty="0">
              <a:solidFill>
                <a:schemeClr val="bg1"/>
              </a:solidFill>
              <a:latin typeface="Montserrat ExtraBold"/>
            </a:endParaRPr>
          </a:p>
        </p:txBody>
      </p:sp>
      <p:sp>
        <p:nvSpPr>
          <p:cNvPr id="10" name="Google Shape;1367;p73">
            <a:extLst>
              <a:ext uri="{FF2B5EF4-FFF2-40B4-BE49-F238E27FC236}">
                <a16:creationId xmlns:a16="http://schemas.microsoft.com/office/drawing/2014/main" id="{5CB09DCC-5843-554F-EB0E-8334C8E235B7}"/>
              </a:ext>
            </a:extLst>
          </p:cNvPr>
          <p:cNvSpPr/>
          <p:nvPr/>
        </p:nvSpPr>
        <p:spPr>
          <a:xfrm>
            <a:off x="363414" y="3883465"/>
            <a:ext cx="3465826" cy="360098"/>
          </a:xfrm>
          <a:prstGeom prst="rect">
            <a:avLst/>
          </a:prstGeom>
          <a:noFill/>
          <a:ln>
            <a:noFill/>
          </a:ln>
        </p:spPr>
        <p:txBody>
          <a:bodyPr spcFirstLastPara="1" wrap="square" lIns="68575" tIns="34275" rIns="68575" bIns="34275" anchor="t" anchorCtr="0">
            <a:noAutofit/>
          </a:bodyPr>
          <a:lstStyle/>
          <a:p>
            <a:pPr algn="ctr">
              <a:lnSpc>
                <a:spcPct val="90000"/>
              </a:lnSpc>
              <a:buClr>
                <a:srgbClr val="DD3A3C"/>
              </a:buClr>
              <a:buSzPts val="2300"/>
            </a:pPr>
            <a:r>
              <a:rPr lang="es" sz="1200" dirty="0">
                <a:solidFill>
                  <a:schemeClr val="bg1"/>
                </a:solidFill>
                <a:latin typeface="Montserrat ExtraBold"/>
                <a:sym typeface="Montserrat ExtraBold"/>
              </a:rPr>
              <a:t>Herramienta de Visualización</a:t>
            </a:r>
            <a:endParaRPr sz="1200" dirty="0">
              <a:solidFill>
                <a:schemeClr val="bg1"/>
              </a:solidFill>
              <a:latin typeface="Montserrat ExtraBold"/>
            </a:endParaRPr>
          </a:p>
        </p:txBody>
      </p:sp>
      <p:sp>
        <p:nvSpPr>
          <p:cNvPr id="3" name="Rectángulo 2">
            <a:extLst>
              <a:ext uri="{FF2B5EF4-FFF2-40B4-BE49-F238E27FC236}">
                <a16:creationId xmlns:a16="http://schemas.microsoft.com/office/drawing/2014/main" id="{C890D441-0E0F-9B86-1157-7FEFDC64C3A3}"/>
              </a:ext>
            </a:extLst>
          </p:cNvPr>
          <p:cNvSpPr/>
          <p:nvPr/>
        </p:nvSpPr>
        <p:spPr>
          <a:xfrm>
            <a:off x="5051443" y="675688"/>
            <a:ext cx="3932782" cy="4455066"/>
          </a:xfrm>
          <a:prstGeom prst="rect">
            <a:avLst/>
          </a:prstGeom>
        </p:spPr>
        <p:txBody>
          <a:bodyPr wrap="square">
            <a:spAutoFit/>
          </a:bodyPr>
          <a:lstStyle/>
          <a:p>
            <a:pPr algn="ctr" defTabSz="685800">
              <a:buSzPct val="100000"/>
              <a:defRPr sz="1800"/>
            </a:pPr>
            <a:r>
              <a:rPr lang="es-ES" sz="1350" dirty="0">
                <a:solidFill>
                  <a:srgbClr val="555555"/>
                </a:solidFill>
                <a:latin typeface="Raleway" pitchFamily="2" charset="0"/>
              </a:rPr>
              <a:t>Para realizar la encuesta interactiva auto diligenciada se utiliza la plataforma oficial de </a:t>
            </a:r>
            <a:r>
              <a:rPr lang="es-ES" sz="1350" dirty="0" err="1">
                <a:solidFill>
                  <a:srgbClr val="555555"/>
                </a:solidFill>
                <a:latin typeface="Raleway" pitchFamily="2" charset="0"/>
              </a:rPr>
              <a:t>Mindlabs</a:t>
            </a:r>
            <a:r>
              <a:rPr lang="es-ES" sz="1350" dirty="0">
                <a:solidFill>
                  <a:srgbClr val="555555"/>
                </a:solidFill>
                <a:latin typeface="Raleway" pitchFamily="2" charset="0"/>
              </a:rPr>
              <a:t>.</a:t>
            </a:r>
          </a:p>
          <a:p>
            <a:pPr algn="ctr" defTabSz="685800">
              <a:buSzPct val="100000"/>
              <a:defRPr sz="1800"/>
            </a:pPr>
            <a:endParaRPr lang="es-ES" sz="1350" dirty="0">
              <a:solidFill>
                <a:srgbClr val="555555"/>
              </a:solidFill>
              <a:latin typeface="Raleway" pitchFamily="2" charset="0"/>
            </a:endParaRPr>
          </a:p>
          <a:p>
            <a:pPr algn="ctr" defTabSz="685800">
              <a:buSzPct val="100000"/>
              <a:defRPr sz="1800"/>
            </a:pPr>
            <a:r>
              <a:rPr lang="es-ES" sz="1350" dirty="0">
                <a:solidFill>
                  <a:srgbClr val="555555"/>
                </a:solidFill>
                <a:latin typeface="Raleway" pitchFamily="2" charset="0"/>
              </a:rPr>
              <a:t>Una de las mejores plataformas para realizar montaje de encuestas donde se permite </a:t>
            </a:r>
            <a:r>
              <a:rPr lang="es-ES" sz="1350" b="1" dirty="0">
                <a:solidFill>
                  <a:srgbClr val="555555"/>
                </a:solidFill>
                <a:latin typeface="Raleway" pitchFamily="2" charset="0"/>
              </a:rPr>
              <a:t>programar los saltos </a:t>
            </a:r>
            <a:r>
              <a:rPr lang="es-ES" sz="1350" dirty="0">
                <a:solidFill>
                  <a:srgbClr val="555555"/>
                </a:solidFill>
                <a:latin typeface="Raleway" pitchFamily="2" charset="0"/>
              </a:rPr>
              <a:t>de las preguntas de acuerdo a las respuestas de los usuarios, permite mostrar </a:t>
            </a:r>
            <a:r>
              <a:rPr lang="es-ES" sz="1350" b="1" dirty="0">
                <a:solidFill>
                  <a:srgbClr val="555555"/>
                </a:solidFill>
                <a:latin typeface="Raleway" pitchFamily="2" charset="0"/>
              </a:rPr>
              <a:t>aleatoriamente las opciones de respuesta</a:t>
            </a:r>
            <a:r>
              <a:rPr lang="es-ES" sz="1350" dirty="0">
                <a:solidFill>
                  <a:srgbClr val="555555"/>
                </a:solidFill>
                <a:latin typeface="Raleway" pitchFamily="2" charset="0"/>
              </a:rPr>
              <a:t>, incluso de preguntas para disminuir sesgos de orden. </a:t>
            </a:r>
          </a:p>
          <a:p>
            <a:pPr algn="ctr" defTabSz="685800">
              <a:buSzPct val="100000"/>
              <a:defRPr sz="1800"/>
            </a:pPr>
            <a:endParaRPr lang="es-ES" sz="1350" dirty="0">
              <a:solidFill>
                <a:srgbClr val="555555"/>
              </a:solidFill>
              <a:latin typeface="Raleway" pitchFamily="2" charset="0"/>
            </a:endParaRPr>
          </a:p>
          <a:p>
            <a:pPr algn="ctr" defTabSz="685800">
              <a:buSzPct val="100000"/>
              <a:defRPr sz="1800"/>
            </a:pPr>
            <a:r>
              <a:rPr lang="es-ES" sz="1350" dirty="0">
                <a:solidFill>
                  <a:srgbClr val="555555"/>
                </a:solidFill>
                <a:latin typeface="Raleway" pitchFamily="2" charset="0"/>
              </a:rPr>
              <a:t>Nos permite realizar un </a:t>
            </a:r>
            <a:r>
              <a:rPr lang="es-ES" sz="1350" b="1" dirty="0">
                <a:solidFill>
                  <a:srgbClr val="555555"/>
                </a:solidFill>
                <a:latin typeface="Raleway" pitchFamily="2" charset="0"/>
              </a:rPr>
              <a:t>seguimiento</a:t>
            </a:r>
            <a:r>
              <a:rPr lang="es-ES" sz="1350" dirty="0">
                <a:solidFill>
                  <a:srgbClr val="555555"/>
                </a:solidFill>
                <a:latin typeface="Raleway" pitchFamily="2" charset="0"/>
              </a:rPr>
              <a:t> de toda la encuesta </a:t>
            </a:r>
            <a:r>
              <a:rPr lang="es-ES" sz="1350" b="1" dirty="0">
                <a:solidFill>
                  <a:srgbClr val="555555"/>
                </a:solidFill>
                <a:latin typeface="Raleway" pitchFamily="2" charset="0"/>
              </a:rPr>
              <a:t>en tiempo real </a:t>
            </a:r>
            <a:r>
              <a:rPr lang="es-ES" sz="1350" dirty="0">
                <a:solidFill>
                  <a:srgbClr val="555555"/>
                </a:solidFill>
                <a:latin typeface="Raleway" pitchFamily="2" charset="0"/>
              </a:rPr>
              <a:t>y ver en qué parte cada usuario dejo iniciada la encuesta.  </a:t>
            </a:r>
          </a:p>
          <a:p>
            <a:pPr algn="ctr" defTabSz="685800">
              <a:buSzPct val="100000"/>
              <a:defRPr sz="1800"/>
            </a:pPr>
            <a:endParaRPr lang="es-ES" sz="1350" dirty="0">
              <a:solidFill>
                <a:srgbClr val="555555"/>
              </a:solidFill>
              <a:latin typeface="Raleway" pitchFamily="2" charset="0"/>
            </a:endParaRPr>
          </a:p>
          <a:p>
            <a:pPr algn="ctr" defTabSz="685800">
              <a:buSzPct val="100000"/>
              <a:defRPr sz="1800"/>
            </a:pPr>
            <a:r>
              <a:rPr lang="es-ES" sz="1350" dirty="0">
                <a:solidFill>
                  <a:srgbClr val="555555"/>
                </a:solidFill>
                <a:latin typeface="Raleway" pitchFamily="2" charset="0"/>
              </a:rPr>
              <a:t>En el caso de las personas que por locación o nivel educativo no lo puedan realizar online, será asistido por personal de </a:t>
            </a:r>
            <a:r>
              <a:rPr lang="es-ES" sz="1350" dirty="0" err="1">
                <a:solidFill>
                  <a:srgbClr val="555555"/>
                </a:solidFill>
                <a:latin typeface="Raleway" pitchFamily="2" charset="0"/>
              </a:rPr>
              <a:t>MindLabs</a:t>
            </a:r>
            <a:r>
              <a:rPr lang="es-ES" sz="1350" dirty="0">
                <a:solidFill>
                  <a:srgbClr val="555555"/>
                </a:solidFill>
                <a:latin typeface="Raleway" pitchFamily="2" charset="0"/>
              </a:rPr>
              <a:t> quien diligenciará la información de manera presencial.</a:t>
            </a:r>
          </a:p>
        </p:txBody>
      </p:sp>
    </p:spTree>
    <p:extLst>
      <p:ext uri="{BB962C8B-B14F-4D97-AF65-F5344CB8AC3E}">
        <p14:creationId xmlns:p14="http://schemas.microsoft.com/office/powerpoint/2010/main" val="874288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pic>
        <p:nvPicPr>
          <p:cNvPr id="2050" name="Picture 2" descr="Foto gratuita collage del concepto de experiencia del cliente">
            <a:extLst>
              <a:ext uri="{FF2B5EF4-FFF2-40B4-BE49-F238E27FC236}">
                <a16:creationId xmlns:a16="http://schemas.microsoft.com/office/drawing/2014/main" id="{99F291E2-8BF5-0FD0-018C-C8006758271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19289"/>
          <a:stretch/>
        </p:blipFill>
        <p:spPr bwMode="auto">
          <a:xfrm>
            <a:off x="130358" y="2362900"/>
            <a:ext cx="947451" cy="744119"/>
          </a:xfrm>
          <a:prstGeom prst="rect">
            <a:avLst/>
          </a:prstGeom>
          <a:noFill/>
          <a:extLst>
            <a:ext uri="{909E8E84-426E-40DD-AFC4-6F175D3DCCD1}">
              <a14:hiddenFill xmlns:a14="http://schemas.microsoft.com/office/drawing/2010/main">
                <a:solidFill>
                  <a:srgbClr val="FFFFFF"/>
                </a:solidFill>
              </a14:hiddenFill>
            </a:ext>
          </a:extLst>
        </p:spPr>
      </p:pic>
      <p:sp>
        <p:nvSpPr>
          <p:cNvPr id="935" name="Google Shape;935;p62"/>
          <p:cNvSpPr/>
          <p:nvPr/>
        </p:nvSpPr>
        <p:spPr>
          <a:xfrm>
            <a:off x="363413" y="-109912"/>
            <a:ext cx="4476825" cy="5444100"/>
          </a:xfrm>
          <a:prstGeom prst="ellipse">
            <a:avLst/>
          </a:prstGeom>
          <a:noFill/>
          <a:ln w="28575" cap="flat" cmpd="sng">
            <a:solidFill>
              <a:srgbClr val="C92528"/>
            </a:solidFill>
            <a:prstDash val="lgDashDot"/>
            <a:round/>
            <a:headEnd type="none" w="sm" len="sm"/>
            <a:tailEnd type="none" w="sm" len="sm"/>
          </a:ln>
        </p:spPr>
        <p:txBody>
          <a:bodyPr spcFirstLastPara="1" wrap="square" lIns="68575" tIns="68575" rIns="68575" bIns="68575" anchor="ctr" anchorCtr="0">
            <a:noAutofit/>
          </a:bodyPr>
          <a:lstStyle/>
          <a:p>
            <a:pPr>
              <a:buClr>
                <a:srgbClr val="000000"/>
              </a:buClr>
              <a:buSzPts val="1100"/>
            </a:pPr>
            <a:endParaRPr sz="1100"/>
          </a:p>
        </p:txBody>
      </p:sp>
      <p:sp>
        <p:nvSpPr>
          <p:cNvPr id="936" name="Google Shape;936;p62"/>
          <p:cNvSpPr/>
          <p:nvPr/>
        </p:nvSpPr>
        <p:spPr>
          <a:xfrm>
            <a:off x="-37" y="1"/>
            <a:ext cx="4601250" cy="5199525"/>
          </a:xfrm>
          <a:prstGeom prst="flowChartDelay">
            <a:avLst/>
          </a:prstGeom>
          <a:solidFill>
            <a:srgbClr val="C00000"/>
          </a:solidFill>
          <a:ln w="28575"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a:buClr>
                <a:srgbClr val="000000"/>
              </a:buClr>
              <a:buSzPts val="1100"/>
            </a:pPr>
            <a:endParaRPr sz="1100"/>
          </a:p>
        </p:txBody>
      </p:sp>
      <p:sp>
        <p:nvSpPr>
          <p:cNvPr id="939" name="Google Shape;939;p62"/>
          <p:cNvSpPr/>
          <p:nvPr/>
        </p:nvSpPr>
        <p:spPr>
          <a:xfrm>
            <a:off x="-639066" y="4431468"/>
            <a:ext cx="4476825" cy="308925"/>
          </a:xfrm>
          <a:prstGeom prst="rect">
            <a:avLst/>
          </a:prstGeom>
          <a:noFill/>
          <a:ln>
            <a:noFill/>
          </a:ln>
        </p:spPr>
        <p:txBody>
          <a:bodyPr spcFirstLastPara="1" wrap="square" lIns="68575" tIns="34275" rIns="68575" bIns="34275" anchor="t" anchorCtr="0">
            <a:noAutofit/>
          </a:bodyPr>
          <a:lstStyle/>
          <a:p>
            <a:pPr algn="ctr">
              <a:buClr>
                <a:srgbClr val="C00000"/>
              </a:buClr>
              <a:buSzPts val="1400"/>
            </a:pPr>
            <a:r>
              <a:rPr lang="es-CO" sz="3200" dirty="0">
                <a:solidFill>
                  <a:schemeClr val="bg1"/>
                </a:solidFill>
                <a:latin typeface="Montserrat Black"/>
                <a:ea typeface="Montserrat Black"/>
                <a:cs typeface="Montserrat Black"/>
                <a:sym typeface="Montserrat Black"/>
              </a:rPr>
              <a:t>OPERACIÓN</a:t>
            </a:r>
            <a:endParaRPr sz="3200" dirty="0">
              <a:solidFill>
                <a:schemeClr val="bg1"/>
              </a:solidFill>
              <a:latin typeface="Montserrat Black"/>
              <a:ea typeface="Montserrat Black"/>
              <a:cs typeface="Montserrat Black"/>
              <a:sym typeface="Montserrat Black"/>
            </a:endParaRPr>
          </a:p>
          <a:p>
            <a:pPr algn="ctr">
              <a:lnSpc>
                <a:spcPct val="80000"/>
              </a:lnSpc>
              <a:buClr>
                <a:srgbClr val="000000"/>
              </a:buClr>
              <a:buSzPts val="1500"/>
            </a:pPr>
            <a:endParaRPr sz="3200" b="1" dirty="0">
              <a:solidFill>
                <a:srgbClr val="F1202B"/>
              </a:solidFill>
              <a:latin typeface="Raleway"/>
              <a:ea typeface="Raleway"/>
              <a:cs typeface="Raleway"/>
              <a:sym typeface="Raleway"/>
            </a:endParaRPr>
          </a:p>
        </p:txBody>
      </p:sp>
      <p:sp>
        <p:nvSpPr>
          <p:cNvPr id="985" name="Google Shape;985;p62"/>
          <p:cNvSpPr txBox="1"/>
          <p:nvPr/>
        </p:nvSpPr>
        <p:spPr>
          <a:xfrm>
            <a:off x="0" y="67577"/>
            <a:ext cx="1277775" cy="232650"/>
          </a:xfrm>
          <a:prstGeom prst="rect">
            <a:avLst/>
          </a:prstGeom>
          <a:noFill/>
          <a:ln>
            <a:noFill/>
          </a:ln>
        </p:spPr>
        <p:txBody>
          <a:bodyPr spcFirstLastPara="1" wrap="square" lIns="68575" tIns="68575" rIns="68575" bIns="68575" anchor="t" anchorCtr="0">
            <a:noAutofit/>
          </a:bodyPr>
          <a:lstStyle/>
          <a:p>
            <a:pPr>
              <a:buClr>
                <a:srgbClr val="000000"/>
              </a:buClr>
              <a:buSzPts val="1000"/>
            </a:pPr>
            <a:r>
              <a:rPr lang="es" sz="1050" b="1" dirty="0">
                <a:solidFill>
                  <a:schemeClr val="lt1"/>
                </a:solidFill>
                <a:latin typeface="Raleway Medium"/>
                <a:ea typeface="Raleway Medium"/>
                <a:cs typeface="Raleway Medium"/>
                <a:sym typeface="Raleway Medium"/>
              </a:rPr>
              <a:t> </a:t>
            </a:r>
            <a:endParaRPr sz="1050" b="1" dirty="0">
              <a:solidFill>
                <a:schemeClr val="lt1"/>
              </a:solidFill>
              <a:latin typeface="Raleway Light"/>
              <a:ea typeface="Raleway Light"/>
              <a:cs typeface="Raleway Light"/>
              <a:sym typeface="Raleway Light"/>
            </a:endParaRPr>
          </a:p>
        </p:txBody>
      </p:sp>
      <p:sp>
        <p:nvSpPr>
          <p:cNvPr id="5" name="Elipse 4">
            <a:extLst>
              <a:ext uri="{FF2B5EF4-FFF2-40B4-BE49-F238E27FC236}">
                <a16:creationId xmlns:a16="http://schemas.microsoft.com/office/drawing/2014/main" id="{B73B0978-D162-1F74-5CBD-94B766388C03}"/>
              </a:ext>
            </a:extLst>
          </p:cNvPr>
          <p:cNvSpPr/>
          <p:nvPr/>
        </p:nvSpPr>
        <p:spPr>
          <a:xfrm>
            <a:off x="3132272" y="745735"/>
            <a:ext cx="285750" cy="308925"/>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050"/>
          </a:p>
        </p:txBody>
      </p:sp>
      <p:sp>
        <p:nvSpPr>
          <p:cNvPr id="6" name="Elipse 5">
            <a:extLst>
              <a:ext uri="{FF2B5EF4-FFF2-40B4-BE49-F238E27FC236}">
                <a16:creationId xmlns:a16="http://schemas.microsoft.com/office/drawing/2014/main" id="{885097DC-977C-AA85-A3D5-4197EEC088F3}"/>
              </a:ext>
            </a:extLst>
          </p:cNvPr>
          <p:cNvSpPr/>
          <p:nvPr/>
        </p:nvSpPr>
        <p:spPr>
          <a:xfrm>
            <a:off x="3873426" y="2042635"/>
            <a:ext cx="285750" cy="308925"/>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050"/>
          </a:p>
        </p:txBody>
      </p:sp>
      <p:sp>
        <p:nvSpPr>
          <p:cNvPr id="7" name="Elipse 6">
            <a:extLst>
              <a:ext uri="{FF2B5EF4-FFF2-40B4-BE49-F238E27FC236}">
                <a16:creationId xmlns:a16="http://schemas.microsoft.com/office/drawing/2014/main" id="{344D79E3-BC4A-C310-9B0E-5AE857920C14}"/>
              </a:ext>
            </a:extLst>
          </p:cNvPr>
          <p:cNvSpPr/>
          <p:nvPr/>
        </p:nvSpPr>
        <p:spPr>
          <a:xfrm>
            <a:off x="3543489" y="3834974"/>
            <a:ext cx="285750" cy="308925"/>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050"/>
          </a:p>
        </p:txBody>
      </p:sp>
      <p:sp>
        <p:nvSpPr>
          <p:cNvPr id="8" name="Google Shape;1367;p73">
            <a:extLst>
              <a:ext uri="{FF2B5EF4-FFF2-40B4-BE49-F238E27FC236}">
                <a16:creationId xmlns:a16="http://schemas.microsoft.com/office/drawing/2014/main" id="{BDE59FD0-DFA9-1413-32D9-22092CC244A6}"/>
              </a:ext>
            </a:extLst>
          </p:cNvPr>
          <p:cNvSpPr/>
          <p:nvPr/>
        </p:nvSpPr>
        <p:spPr>
          <a:xfrm>
            <a:off x="36363" y="675688"/>
            <a:ext cx="2979381" cy="360098"/>
          </a:xfrm>
          <a:prstGeom prst="rect">
            <a:avLst/>
          </a:prstGeom>
          <a:noFill/>
          <a:ln>
            <a:noFill/>
          </a:ln>
        </p:spPr>
        <p:txBody>
          <a:bodyPr spcFirstLastPara="1" wrap="square" lIns="68575" tIns="34275" rIns="68575" bIns="34275" anchor="t" anchorCtr="0">
            <a:noAutofit/>
          </a:bodyPr>
          <a:lstStyle/>
          <a:p>
            <a:pPr algn="ctr">
              <a:lnSpc>
                <a:spcPct val="90000"/>
              </a:lnSpc>
              <a:buClr>
                <a:srgbClr val="DD3A3C"/>
              </a:buClr>
              <a:buSzPts val="2300"/>
            </a:pPr>
            <a:r>
              <a:rPr lang="es" sz="1200" dirty="0">
                <a:solidFill>
                  <a:schemeClr val="bg1"/>
                </a:solidFill>
                <a:latin typeface="Montserrat ExtraBold"/>
                <a:sym typeface="Montserrat ExtraBold"/>
              </a:rPr>
              <a:t>Herramienta de Encuesta</a:t>
            </a:r>
            <a:endParaRPr sz="1200" dirty="0">
              <a:solidFill>
                <a:schemeClr val="bg1"/>
              </a:solidFill>
              <a:latin typeface="Montserrat ExtraBold"/>
            </a:endParaRPr>
          </a:p>
        </p:txBody>
      </p:sp>
      <p:sp>
        <p:nvSpPr>
          <p:cNvPr id="9" name="Google Shape;1367;p73">
            <a:extLst>
              <a:ext uri="{FF2B5EF4-FFF2-40B4-BE49-F238E27FC236}">
                <a16:creationId xmlns:a16="http://schemas.microsoft.com/office/drawing/2014/main" id="{A0B976F3-9728-7577-2C94-6CF955CC3397}"/>
              </a:ext>
            </a:extLst>
          </p:cNvPr>
          <p:cNvSpPr/>
          <p:nvPr/>
        </p:nvSpPr>
        <p:spPr>
          <a:xfrm>
            <a:off x="32077" y="2060473"/>
            <a:ext cx="3841349" cy="360098"/>
          </a:xfrm>
          <a:prstGeom prst="rect">
            <a:avLst/>
          </a:prstGeom>
          <a:noFill/>
          <a:ln>
            <a:noFill/>
          </a:ln>
        </p:spPr>
        <p:txBody>
          <a:bodyPr spcFirstLastPara="1" wrap="square" lIns="68575" tIns="34275" rIns="68575" bIns="34275" anchor="t" anchorCtr="0">
            <a:noAutofit/>
          </a:bodyPr>
          <a:lstStyle/>
          <a:p>
            <a:pPr algn="ctr">
              <a:lnSpc>
                <a:spcPct val="90000"/>
              </a:lnSpc>
              <a:buClr>
                <a:srgbClr val="DD3A3C"/>
              </a:buClr>
              <a:buSzPts val="2300"/>
            </a:pPr>
            <a:r>
              <a:rPr lang="es-CO" sz="2400" dirty="0">
                <a:solidFill>
                  <a:schemeClr val="bg1"/>
                </a:solidFill>
                <a:latin typeface="Montserrat ExtraBold"/>
                <a:sym typeface="Montserrat ExtraBold"/>
              </a:rPr>
              <a:t>Herramienta de CRM</a:t>
            </a:r>
            <a:endParaRPr lang="es-CO" sz="2400" dirty="0">
              <a:solidFill>
                <a:schemeClr val="bg1"/>
              </a:solidFill>
              <a:latin typeface="Montserrat ExtraBold"/>
            </a:endParaRPr>
          </a:p>
        </p:txBody>
      </p:sp>
      <p:sp>
        <p:nvSpPr>
          <p:cNvPr id="10" name="Google Shape;1367;p73">
            <a:extLst>
              <a:ext uri="{FF2B5EF4-FFF2-40B4-BE49-F238E27FC236}">
                <a16:creationId xmlns:a16="http://schemas.microsoft.com/office/drawing/2014/main" id="{5CB09DCC-5843-554F-EB0E-8334C8E235B7}"/>
              </a:ext>
            </a:extLst>
          </p:cNvPr>
          <p:cNvSpPr/>
          <p:nvPr/>
        </p:nvSpPr>
        <p:spPr>
          <a:xfrm>
            <a:off x="363414" y="3883465"/>
            <a:ext cx="3465826" cy="360098"/>
          </a:xfrm>
          <a:prstGeom prst="rect">
            <a:avLst/>
          </a:prstGeom>
          <a:noFill/>
          <a:ln>
            <a:noFill/>
          </a:ln>
        </p:spPr>
        <p:txBody>
          <a:bodyPr spcFirstLastPara="1" wrap="square" lIns="68575" tIns="34275" rIns="68575" bIns="34275" anchor="t" anchorCtr="0">
            <a:noAutofit/>
          </a:bodyPr>
          <a:lstStyle/>
          <a:p>
            <a:pPr algn="ctr">
              <a:lnSpc>
                <a:spcPct val="90000"/>
              </a:lnSpc>
              <a:buClr>
                <a:srgbClr val="DD3A3C"/>
              </a:buClr>
              <a:buSzPts val="2300"/>
            </a:pPr>
            <a:r>
              <a:rPr lang="es" sz="1200" dirty="0">
                <a:solidFill>
                  <a:schemeClr val="bg1"/>
                </a:solidFill>
                <a:latin typeface="Montserrat ExtraBold"/>
                <a:sym typeface="Montserrat ExtraBold"/>
              </a:rPr>
              <a:t>Herramienta de Visualización</a:t>
            </a:r>
            <a:endParaRPr sz="1200" dirty="0">
              <a:solidFill>
                <a:schemeClr val="bg1"/>
              </a:solidFill>
              <a:latin typeface="Montserrat ExtraBold"/>
            </a:endParaRPr>
          </a:p>
        </p:txBody>
      </p:sp>
      <p:sp>
        <p:nvSpPr>
          <p:cNvPr id="3" name="Rectángulo 2">
            <a:extLst>
              <a:ext uri="{FF2B5EF4-FFF2-40B4-BE49-F238E27FC236}">
                <a16:creationId xmlns:a16="http://schemas.microsoft.com/office/drawing/2014/main" id="{C890D441-0E0F-9B86-1157-7FEFDC64C3A3}"/>
              </a:ext>
            </a:extLst>
          </p:cNvPr>
          <p:cNvSpPr/>
          <p:nvPr/>
        </p:nvSpPr>
        <p:spPr>
          <a:xfrm>
            <a:off x="5080860" y="755733"/>
            <a:ext cx="3932782" cy="3000821"/>
          </a:xfrm>
          <a:prstGeom prst="rect">
            <a:avLst/>
          </a:prstGeom>
        </p:spPr>
        <p:txBody>
          <a:bodyPr wrap="square">
            <a:spAutoFit/>
          </a:bodyPr>
          <a:lstStyle/>
          <a:p>
            <a:pPr algn="ctr" defTabSz="685800">
              <a:buSzPct val="100000"/>
              <a:defRPr sz="1800"/>
            </a:pPr>
            <a:r>
              <a:rPr lang="es-ES" sz="1350" dirty="0">
                <a:solidFill>
                  <a:srgbClr val="555555"/>
                </a:solidFill>
                <a:latin typeface="Raleway" pitchFamily="2" charset="0"/>
              </a:rPr>
              <a:t>Para poder abarcar a todas las personas antes de utilizar una presencialidad utilizamos el programa de automatización y CRM que nos permite registrar a los usuarios, impactarlos de </a:t>
            </a:r>
            <a:r>
              <a:rPr lang="es-ES" sz="1350" b="1" dirty="0">
                <a:solidFill>
                  <a:srgbClr val="555555"/>
                </a:solidFill>
                <a:latin typeface="Raleway" pitchFamily="2" charset="0"/>
              </a:rPr>
              <a:t>manera automática y personalizada</a:t>
            </a:r>
            <a:r>
              <a:rPr lang="es-ES" sz="1350" dirty="0">
                <a:solidFill>
                  <a:srgbClr val="555555"/>
                </a:solidFill>
                <a:latin typeface="Raleway" pitchFamily="2" charset="0"/>
              </a:rPr>
              <a:t>, por medio de: </a:t>
            </a:r>
          </a:p>
          <a:p>
            <a:pPr marL="342900" indent="-342900" algn="ctr" defTabSz="685800">
              <a:buSzPct val="100000"/>
              <a:buAutoNum type="arabicPeriod"/>
              <a:defRPr sz="1800"/>
            </a:pPr>
            <a:r>
              <a:rPr lang="es-ES" sz="1350" dirty="0">
                <a:solidFill>
                  <a:srgbClr val="555555"/>
                </a:solidFill>
                <a:latin typeface="Raleway" pitchFamily="2" charset="0"/>
              </a:rPr>
              <a:t>Correo electrónico</a:t>
            </a:r>
          </a:p>
          <a:p>
            <a:pPr marL="342900" indent="-342900" algn="ctr" defTabSz="685800">
              <a:buSzPct val="100000"/>
              <a:buAutoNum type="arabicPeriod"/>
              <a:defRPr sz="1800"/>
            </a:pPr>
            <a:r>
              <a:rPr lang="es-ES" sz="1350" dirty="0">
                <a:solidFill>
                  <a:srgbClr val="555555"/>
                </a:solidFill>
                <a:latin typeface="Raleway" pitchFamily="2" charset="0"/>
              </a:rPr>
              <a:t>Mensajes de textos (SMS) </a:t>
            </a:r>
          </a:p>
          <a:p>
            <a:pPr marL="342900" indent="-342900" algn="ctr" defTabSz="685800">
              <a:buSzPct val="100000"/>
              <a:buAutoNum type="arabicPeriod"/>
              <a:defRPr sz="1800"/>
            </a:pPr>
            <a:r>
              <a:rPr lang="es-ES" sz="1350" dirty="0">
                <a:solidFill>
                  <a:srgbClr val="555555"/>
                </a:solidFill>
                <a:latin typeface="Raleway" pitchFamily="2" charset="0"/>
              </a:rPr>
              <a:t>Mensajes por medio de WhatsApp.</a:t>
            </a:r>
          </a:p>
          <a:p>
            <a:pPr algn="ctr" defTabSz="685800">
              <a:buSzPct val="100000"/>
              <a:defRPr sz="1800"/>
            </a:pPr>
            <a:endParaRPr lang="es-ES" sz="1350" dirty="0">
              <a:solidFill>
                <a:srgbClr val="555555"/>
              </a:solidFill>
              <a:latin typeface="Raleway" pitchFamily="2" charset="0"/>
            </a:endParaRPr>
          </a:p>
          <a:p>
            <a:pPr algn="ctr" defTabSz="685800">
              <a:buSzPct val="100000"/>
              <a:defRPr sz="1800"/>
            </a:pPr>
            <a:r>
              <a:rPr lang="es-ES" sz="1350" dirty="0">
                <a:solidFill>
                  <a:srgbClr val="555555"/>
                </a:solidFill>
                <a:latin typeface="Raleway" pitchFamily="2" charset="0"/>
              </a:rPr>
              <a:t>La ventaja de esta herramienta es que nos permite </a:t>
            </a:r>
            <a:r>
              <a:rPr lang="es-ES" sz="1350" b="1" dirty="0">
                <a:solidFill>
                  <a:srgbClr val="555555"/>
                </a:solidFill>
                <a:latin typeface="Raleway" pitchFamily="2" charset="0"/>
              </a:rPr>
              <a:t>realizar un seguimiento y una trazabilidad</a:t>
            </a:r>
            <a:r>
              <a:rPr lang="es-ES" sz="1350" dirty="0">
                <a:solidFill>
                  <a:srgbClr val="555555"/>
                </a:solidFill>
                <a:latin typeface="Raleway" pitchFamily="2" charset="0"/>
              </a:rPr>
              <a:t> de apertura de los mensajes o impactos realizados. </a:t>
            </a:r>
          </a:p>
        </p:txBody>
      </p:sp>
      <p:pic>
        <p:nvPicPr>
          <p:cNvPr id="5122" name="Picture 2">
            <a:extLst>
              <a:ext uri="{FF2B5EF4-FFF2-40B4-BE49-F238E27FC236}">
                <a16:creationId xmlns:a16="http://schemas.microsoft.com/office/drawing/2014/main" id="{01EF8127-DABB-F9A1-BDE4-02B5A0B6D6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40243" y="3486150"/>
            <a:ext cx="3314700" cy="1657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6494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pic>
        <p:nvPicPr>
          <p:cNvPr id="2050" name="Picture 2" descr="Foto gratuita collage del concepto de experiencia del cliente">
            <a:extLst>
              <a:ext uri="{FF2B5EF4-FFF2-40B4-BE49-F238E27FC236}">
                <a16:creationId xmlns:a16="http://schemas.microsoft.com/office/drawing/2014/main" id="{99F291E2-8BF5-0FD0-018C-C8006758271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19289"/>
          <a:stretch/>
        </p:blipFill>
        <p:spPr bwMode="auto">
          <a:xfrm>
            <a:off x="130358" y="2362900"/>
            <a:ext cx="947451" cy="744119"/>
          </a:xfrm>
          <a:prstGeom prst="rect">
            <a:avLst/>
          </a:prstGeom>
          <a:noFill/>
          <a:extLst>
            <a:ext uri="{909E8E84-426E-40DD-AFC4-6F175D3DCCD1}">
              <a14:hiddenFill xmlns:a14="http://schemas.microsoft.com/office/drawing/2010/main">
                <a:solidFill>
                  <a:srgbClr val="FFFFFF"/>
                </a:solidFill>
              </a14:hiddenFill>
            </a:ext>
          </a:extLst>
        </p:spPr>
      </p:pic>
      <p:sp>
        <p:nvSpPr>
          <p:cNvPr id="935" name="Google Shape;935;p62"/>
          <p:cNvSpPr/>
          <p:nvPr/>
        </p:nvSpPr>
        <p:spPr>
          <a:xfrm>
            <a:off x="363413" y="-109912"/>
            <a:ext cx="4476825" cy="5444100"/>
          </a:xfrm>
          <a:prstGeom prst="ellipse">
            <a:avLst/>
          </a:prstGeom>
          <a:noFill/>
          <a:ln w="28575" cap="flat" cmpd="sng">
            <a:solidFill>
              <a:srgbClr val="C92528"/>
            </a:solidFill>
            <a:prstDash val="lgDashDot"/>
            <a:round/>
            <a:headEnd type="none" w="sm" len="sm"/>
            <a:tailEnd type="none" w="sm" len="sm"/>
          </a:ln>
        </p:spPr>
        <p:txBody>
          <a:bodyPr spcFirstLastPara="1" wrap="square" lIns="68575" tIns="68575" rIns="68575" bIns="68575" anchor="ctr" anchorCtr="0">
            <a:noAutofit/>
          </a:bodyPr>
          <a:lstStyle/>
          <a:p>
            <a:pPr>
              <a:buClr>
                <a:srgbClr val="000000"/>
              </a:buClr>
              <a:buSzPts val="1100"/>
            </a:pPr>
            <a:endParaRPr sz="1100"/>
          </a:p>
        </p:txBody>
      </p:sp>
      <p:sp>
        <p:nvSpPr>
          <p:cNvPr id="936" name="Google Shape;936;p62"/>
          <p:cNvSpPr/>
          <p:nvPr/>
        </p:nvSpPr>
        <p:spPr>
          <a:xfrm>
            <a:off x="-37" y="1"/>
            <a:ext cx="4601250" cy="5199525"/>
          </a:xfrm>
          <a:prstGeom prst="flowChartDelay">
            <a:avLst/>
          </a:prstGeom>
          <a:solidFill>
            <a:srgbClr val="C00000"/>
          </a:solidFill>
          <a:ln w="28575"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a:buClr>
                <a:srgbClr val="000000"/>
              </a:buClr>
              <a:buSzPts val="1100"/>
            </a:pPr>
            <a:endParaRPr sz="1100"/>
          </a:p>
        </p:txBody>
      </p:sp>
      <p:sp>
        <p:nvSpPr>
          <p:cNvPr id="939" name="Google Shape;939;p62"/>
          <p:cNvSpPr/>
          <p:nvPr/>
        </p:nvSpPr>
        <p:spPr>
          <a:xfrm>
            <a:off x="-639066" y="4431468"/>
            <a:ext cx="4476825" cy="308925"/>
          </a:xfrm>
          <a:prstGeom prst="rect">
            <a:avLst/>
          </a:prstGeom>
          <a:noFill/>
          <a:ln>
            <a:noFill/>
          </a:ln>
        </p:spPr>
        <p:txBody>
          <a:bodyPr spcFirstLastPara="1" wrap="square" lIns="68575" tIns="34275" rIns="68575" bIns="34275" anchor="t" anchorCtr="0">
            <a:noAutofit/>
          </a:bodyPr>
          <a:lstStyle/>
          <a:p>
            <a:pPr algn="ctr">
              <a:buClr>
                <a:srgbClr val="C00000"/>
              </a:buClr>
              <a:buSzPts val="1400"/>
            </a:pPr>
            <a:r>
              <a:rPr lang="es-CO" sz="3200" dirty="0">
                <a:solidFill>
                  <a:schemeClr val="bg1"/>
                </a:solidFill>
                <a:latin typeface="Montserrat Black"/>
                <a:ea typeface="Montserrat Black"/>
                <a:cs typeface="Montserrat Black"/>
                <a:sym typeface="Montserrat Black"/>
              </a:rPr>
              <a:t>OPERACIÓN</a:t>
            </a:r>
            <a:endParaRPr sz="3200" dirty="0">
              <a:solidFill>
                <a:schemeClr val="bg1"/>
              </a:solidFill>
              <a:latin typeface="Montserrat Black"/>
              <a:ea typeface="Montserrat Black"/>
              <a:cs typeface="Montserrat Black"/>
              <a:sym typeface="Montserrat Black"/>
            </a:endParaRPr>
          </a:p>
          <a:p>
            <a:pPr algn="ctr">
              <a:lnSpc>
                <a:spcPct val="80000"/>
              </a:lnSpc>
              <a:buClr>
                <a:srgbClr val="000000"/>
              </a:buClr>
              <a:buSzPts val="1500"/>
            </a:pPr>
            <a:endParaRPr sz="3200" b="1" dirty="0">
              <a:solidFill>
                <a:srgbClr val="F1202B"/>
              </a:solidFill>
              <a:latin typeface="Raleway"/>
              <a:ea typeface="Raleway"/>
              <a:cs typeface="Raleway"/>
              <a:sym typeface="Raleway"/>
            </a:endParaRPr>
          </a:p>
        </p:txBody>
      </p:sp>
      <p:sp>
        <p:nvSpPr>
          <p:cNvPr id="985" name="Google Shape;985;p62"/>
          <p:cNvSpPr txBox="1"/>
          <p:nvPr/>
        </p:nvSpPr>
        <p:spPr>
          <a:xfrm>
            <a:off x="0" y="67577"/>
            <a:ext cx="1277775" cy="232650"/>
          </a:xfrm>
          <a:prstGeom prst="rect">
            <a:avLst/>
          </a:prstGeom>
          <a:noFill/>
          <a:ln>
            <a:noFill/>
          </a:ln>
        </p:spPr>
        <p:txBody>
          <a:bodyPr spcFirstLastPara="1" wrap="square" lIns="68575" tIns="68575" rIns="68575" bIns="68575" anchor="t" anchorCtr="0">
            <a:noAutofit/>
          </a:bodyPr>
          <a:lstStyle/>
          <a:p>
            <a:pPr>
              <a:buClr>
                <a:srgbClr val="000000"/>
              </a:buClr>
              <a:buSzPts val="1000"/>
            </a:pPr>
            <a:r>
              <a:rPr lang="es" sz="1050" b="1" dirty="0">
                <a:solidFill>
                  <a:schemeClr val="lt1"/>
                </a:solidFill>
                <a:latin typeface="Raleway Medium"/>
                <a:ea typeface="Raleway Medium"/>
                <a:cs typeface="Raleway Medium"/>
                <a:sym typeface="Raleway Medium"/>
              </a:rPr>
              <a:t> </a:t>
            </a:r>
            <a:endParaRPr sz="1050" b="1" dirty="0">
              <a:solidFill>
                <a:schemeClr val="lt1"/>
              </a:solidFill>
              <a:latin typeface="Raleway Light"/>
              <a:ea typeface="Raleway Light"/>
              <a:cs typeface="Raleway Light"/>
              <a:sym typeface="Raleway Light"/>
            </a:endParaRPr>
          </a:p>
        </p:txBody>
      </p:sp>
      <p:sp>
        <p:nvSpPr>
          <p:cNvPr id="5" name="Elipse 4">
            <a:extLst>
              <a:ext uri="{FF2B5EF4-FFF2-40B4-BE49-F238E27FC236}">
                <a16:creationId xmlns:a16="http://schemas.microsoft.com/office/drawing/2014/main" id="{B73B0978-D162-1F74-5CBD-94B766388C03}"/>
              </a:ext>
            </a:extLst>
          </p:cNvPr>
          <p:cNvSpPr/>
          <p:nvPr/>
        </p:nvSpPr>
        <p:spPr>
          <a:xfrm>
            <a:off x="3132272" y="745735"/>
            <a:ext cx="285750" cy="308925"/>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050"/>
          </a:p>
        </p:txBody>
      </p:sp>
      <p:sp>
        <p:nvSpPr>
          <p:cNvPr id="6" name="Elipse 5">
            <a:extLst>
              <a:ext uri="{FF2B5EF4-FFF2-40B4-BE49-F238E27FC236}">
                <a16:creationId xmlns:a16="http://schemas.microsoft.com/office/drawing/2014/main" id="{885097DC-977C-AA85-A3D5-4197EEC088F3}"/>
              </a:ext>
            </a:extLst>
          </p:cNvPr>
          <p:cNvSpPr/>
          <p:nvPr/>
        </p:nvSpPr>
        <p:spPr>
          <a:xfrm>
            <a:off x="3873426" y="2042635"/>
            <a:ext cx="285750" cy="308925"/>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050"/>
          </a:p>
        </p:txBody>
      </p:sp>
      <p:sp>
        <p:nvSpPr>
          <p:cNvPr id="7" name="Elipse 6">
            <a:extLst>
              <a:ext uri="{FF2B5EF4-FFF2-40B4-BE49-F238E27FC236}">
                <a16:creationId xmlns:a16="http://schemas.microsoft.com/office/drawing/2014/main" id="{344D79E3-BC4A-C310-9B0E-5AE857920C14}"/>
              </a:ext>
            </a:extLst>
          </p:cNvPr>
          <p:cNvSpPr/>
          <p:nvPr/>
        </p:nvSpPr>
        <p:spPr>
          <a:xfrm>
            <a:off x="3543489" y="3834974"/>
            <a:ext cx="285750" cy="308925"/>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050"/>
          </a:p>
        </p:txBody>
      </p:sp>
      <p:sp>
        <p:nvSpPr>
          <p:cNvPr id="8" name="Google Shape;1367;p73">
            <a:extLst>
              <a:ext uri="{FF2B5EF4-FFF2-40B4-BE49-F238E27FC236}">
                <a16:creationId xmlns:a16="http://schemas.microsoft.com/office/drawing/2014/main" id="{BDE59FD0-DFA9-1413-32D9-22092CC244A6}"/>
              </a:ext>
            </a:extLst>
          </p:cNvPr>
          <p:cNvSpPr/>
          <p:nvPr/>
        </p:nvSpPr>
        <p:spPr>
          <a:xfrm>
            <a:off x="36363" y="675688"/>
            <a:ext cx="2979381" cy="360098"/>
          </a:xfrm>
          <a:prstGeom prst="rect">
            <a:avLst/>
          </a:prstGeom>
          <a:noFill/>
          <a:ln>
            <a:noFill/>
          </a:ln>
        </p:spPr>
        <p:txBody>
          <a:bodyPr spcFirstLastPara="1" wrap="square" lIns="68575" tIns="34275" rIns="68575" bIns="34275" anchor="t" anchorCtr="0">
            <a:noAutofit/>
          </a:bodyPr>
          <a:lstStyle/>
          <a:p>
            <a:pPr algn="ctr">
              <a:lnSpc>
                <a:spcPct val="90000"/>
              </a:lnSpc>
              <a:buClr>
                <a:srgbClr val="DD3A3C"/>
              </a:buClr>
              <a:buSzPts val="2300"/>
            </a:pPr>
            <a:r>
              <a:rPr lang="es" sz="1200" dirty="0">
                <a:solidFill>
                  <a:schemeClr val="bg1"/>
                </a:solidFill>
                <a:latin typeface="Montserrat ExtraBold"/>
                <a:sym typeface="Montserrat ExtraBold"/>
              </a:rPr>
              <a:t>Herramienta de Encuesta</a:t>
            </a:r>
            <a:endParaRPr sz="1200" dirty="0">
              <a:solidFill>
                <a:schemeClr val="bg1"/>
              </a:solidFill>
              <a:latin typeface="Montserrat ExtraBold"/>
            </a:endParaRPr>
          </a:p>
        </p:txBody>
      </p:sp>
      <p:sp>
        <p:nvSpPr>
          <p:cNvPr id="9" name="Google Shape;1367;p73">
            <a:extLst>
              <a:ext uri="{FF2B5EF4-FFF2-40B4-BE49-F238E27FC236}">
                <a16:creationId xmlns:a16="http://schemas.microsoft.com/office/drawing/2014/main" id="{A0B976F3-9728-7577-2C94-6CF955CC3397}"/>
              </a:ext>
            </a:extLst>
          </p:cNvPr>
          <p:cNvSpPr/>
          <p:nvPr/>
        </p:nvSpPr>
        <p:spPr>
          <a:xfrm>
            <a:off x="322114" y="2131444"/>
            <a:ext cx="3841349" cy="360098"/>
          </a:xfrm>
          <a:prstGeom prst="rect">
            <a:avLst/>
          </a:prstGeom>
          <a:noFill/>
          <a:ln>
            <a:noFill/>
          </a:ln>
        </p:spPr>
        <p:txBody>
          <a:bodyPr spcFirstLastPara="1" wrap="square" lIns="68575" tIns="34275" rIns="68575" bIns="34275" anchor="t" anchorCtr="0">
            <a:noAutofit/>
          </a:bodyPr>
          <a:lstStyle/>
          <a:p>
            <a:pPr algn="ctr">
              <a:lnSpc>
                <a:spcPct val="90000"/>
              </a:lnSpc>
              <a:buClr>
                <a:srgbClr val="DD3A3C"/>
              </a:buClr>
              <a:buSzPts val="2300"/>
            </a:pPr>
            <a:r>
              <a:rPr lang="es-CO" sz="1200" dirty="0">
                <a:solidFill>
                  <a:schemeClr val="bg1"/>
                </a:solidFill>
                <a:latin typeface="Montserrat ExtraBold"/>
                <a:sym typeface="Montserrat ExtraBold"/>
              </a:rPr>
              <a:t>Herramienta de CRM</a:t>
            </a:r>
            <a:endParaRPr lang="es-CO" sz="1200" dirty="0">
              <a:solidFill>
                <a:schemeClr val="bg1"/>
              </a:solidFill>
              <a:latin typeface="Montserrat ExtraBold"/>
            </a:endParaRPr>
          </a:p>
        </p:txBody>
      </p:sp>
      <p:sp>
        <p:nvSpPr>
          <p:cNvPr id="10" name="Google Shape;1367;p73">
            <a:extLst>
              <a:ext uri="{FF2B5EF4-FFF2-40B4-BE49-F238E27FC236}">
                <a16:creationId xmlns:a16="http://schemas.microsoft.com/office/drawing/2014/main" id="{5CB09DCC-5843-554F-EB0E-8334C8E235B7}"/>
              </a:ext>
            </a:extLst>
          </p:cNvPr>
          <p:cNvSpPr/>
          <p:nvPr/>
        </p:nvSpPr>
        <p:spPr>
          <a:xfrm>
            <a:off x="137733" y="3556252"/>
            <a:ext cx="3698881" cy="360098"/>
          </a:xfrm>
          <a:prstGeom prst="rect">
            <a:avLst/>
          </a:prstGeom>
          <a:noFill/>
          <a:ln>
            <a:noFill/>
          </a:ln>
        </p:spPr>
        <p:txBody>
          <a:bodyPr spcFirstLastPara="1" wrap="square" lIns="68575" tIns="34275" rIns="68575" bIns="34275" anchor="t" anchorCtr="0">
            <a:noAutofit/>
          </a:bodyPr>
          <a:lstStyle/>
          <a:p>
            <a:pPr algn="ctr">
              <a:lnSpc>
                <a:spcPct val="90000"/>
              </a:lnSpc>
              <a:buClr>
                <a:srgbClr val="DD3A3C"/>
              </a:buClr>
              <a:buSzPts val="2300"/>
            </a:pPr>
            <a:r>
              <a:rPr lang="es" sz="2400" dirty="0">
                <a:solidFill>
                  <a:schemeClr val="bg1"/>
                </a:solidFill>
                <a:latin typeface="Montserrat ExtraBold"/>
                <a:sym typeface="Montserrat ExtraBold"/>
              </a:rPr>
              <a:t>Herramienta de Visualización</a:t>
            </a:r>
            <a:endParaRPr sz="2400" dirty="0">
              <a:solidFill>
                <a:schemeClr val="bg1"/>
              </a:solidFill>
              <a:latin typeface="Montserrat ExtraBold"/>
            </a:endParaRPr>
          </a:p>
        </p:txBody>
      </p:sp>
      <p:sp>
        <p:nvSpPr>
          <p:cNvPr id="3" name="Rectángulo 2">
            <a:extLst>
              <a:ext uri="{FF2B5EF4-FFF2-40B4-BE49-F238E27FC236}">
                <a16:creationId xmlns:a16="http://schemas.microsoft.com/office/drawing/2014/main" id="{C890D441-0E0F-9B86-1157-7FEFDC64C3A3}"/>
              </a:ext>
            </a:extLst>
          </p:cNvPr>
          <p:cNvSpPr/>
          <p:nvPr/>
        </p:nvSpPr>
        <p:spPr>
          <a:xfrm>
            <a:off x="4923364" y="675688"/>
            <a:ext cx="3932782" cy="3624069"/>
          </a:xfrm>
          <a:prstGeom prst="rect">
            <a:avLst/>
          </a:prstGeom>
        </p:spPr>
        <p:txBody>
          <a:bodyPr wrap="square">
            <a:spAutoFit/>
          </a:bodyPr>
          <a:lstStyle/>
          <a:p>
            <a:pPr algn="ctr" defTabSz="685800">
              <a:buSzPct val="100000"/>
              <a:defRPr sz="1800"/>
            </a:pPr>
            <a:r>
              <a:rPr lang="es-ES" sz="1300" dirty="0">
                <a:solidFill>
                  <a:srgbClr val="555555"/>
                </a:solidFill>
                <a:latin typeface="Raleway" pitchFamily="2" charset="0"/>
              </a:rPr>
              <a:t>Proponemos la realización de un </a:t>
            </a:r>
            <a:r>
              <a:rPr lang="es-ES" sz="1300" dirty="0" err="1">
                <a:solidFill>
                  <a:srgbClr val="555555"/>
                </a:solidFill>
                <a:latin typeface="Raleway" pitchFamily="2" charset="0"/>
              </a:rPr>
              <a:t>Dashboard</a:t>
            </a:r>
            <a:r>
              <a:rPr lang="es-ES" sz="1300" dirty="0">
                <a:solidFill>
                  <a:srgbClr val="555555"/>
                </a:solidFill>
                <a:latin typeface="Raleway" pitchFamily="2" charset="0"/>
              </a:rPr>
              <a:t> para que se pueda ver la información en tiempo real. </a:t>
            </a:r>
          </a:p>
          <a:p>
            <a:pPr algn="ctr" defTabSz="685800">
              <a:buSzPct val="100000"/>
              <a:defRPr sz="1800"/>
            </a:pPr>
            <a:endParaRPr lang="es-ES" sz="1300" dirty="0">
              <a:solidFill>
                <a:srgbClr val="555555"/>
              </a:solidFill>
              <a:latin typeface="Raleway" pitchFamily="2" charset="0"/>
            </a:endParaRPr>
          </a:p>
          <a:p>
            <a:pPr algn="ctr" defTabSz="685800">
              <a:buSzPct val="100000"/>
              <a:defRPr sz="1800"/>
            </a:pPr>
            <a:r>
              <a:rPr lang="es-ES" sz="1300" dirty="0" err="1">
                <a:solidFill>
                  <a:srgbClr val="555555"/>
                </a:solidFill>
                <a:latin typeface="Raleway" pitchFamily="2" charset="0"/>
              </a:rPr>
              <a:t>MindLabs</a:t>
            </a:r>
            <a:r>
              <a:rPr lang="es-ES" sz="1300" dirty="0">
                <a:solidFill>
                  <a:srgbClr val="555555"/>
                </a:solidFill>
                <a:latin typeface="Raleway" pitchFamily="2" charset="0"/>
              </a:rPr>
              <a:t> es una agencia Google </a:t>
            </a:r>
            <a:r>
              <a:rPr lang="es-ES" sz="1300" dirty="0" err="1">
                <a:solidFill>
                  <a:srgbClr val="555555"/>
                </a:solidFill>
                <a:latin typeface="Raleway" pitchFamily="2" charset="0"/>
              </a:rPr>
              <a:t>Partners</a:t>
            </a:r>
            <a:r>
              <a:rPr lang="es-ES" sz="1300" dirty="0">
                <a:solidFill>
                  <a:srgbClr val="555555"/>
                </a:solidFill>
                <a:latin typeface="Raleway" pitchFamily="2" charset="0"/>
              </a:rPr>
              <a:t> por lo que manejamos constantemente el uso de visualización en la nube y en tiempo real informes de </a:t>
            </a:r>
            <a:r>
              <a:rPr lang="es-ES" sz="1300" dirty="0" err="1">
                <a:solidFill>
                  <a:srgbClr val="555555"/>
                </a:solidFill>
                <a:latin typeface="Raleway" pitchFamily="2" charset="0"/>
              </a:rPr>
              <a:t>Dashboard</a:t>
            </a:r>
            <a:r>
              <a:rPr lang="es-ES" sz="1300" dirty="0">
                <a:solidFill>
                  <a:srgbClr val="555555"/>
                </a:solidFill>
                <a:latin typeface="Raleway" pitchFamily="2" charset="0"/>
              </a:rPr>
              <a:t> en </a:t>
            </a:r>
            <a:r>
              <a:rPr lang="es-ES" sz="1300" dirty="0" err="1">
                <a:solidFill>
                  <a:srgbClr val="555555"/>
                </a:solidFill>
                <a:latin typeface="Raleway" pitchFamily="2" charset="0"/>
              </a:rPr>
              <a:t>Looker</a:t>
            </a:r>
            <a:r>
              <a:rPr lang="es-ES" sz="1300" dirty="0">
                <a:solidFill>
                  <a:srgbClr val="555555"/>
                </a:solidFill>
                <a:latin typeface="Raleway" pitchFamily="2" charset="0"/>
              </a:rPr>
              <a:t> Studio. También tenemos la capacidad de entregar visualizaciones en </a:t>
            </a:r>
            <a:r>
              <a:rPr lang="es-ES" sz="1300" dirty="0" err="1">
                <a:solidFill>
                  <a:srgbClr val="555555"/>
                </a:solidFill>
                <a:latin typeface="Raleway" pitchFamily="2" charset="0"/>
              </a:rPr>
              <a:t>Power</a:t>
            </a:r>
            <a:r>
              <a:rPr lang="es-ES" sz="1300" dirty="0">
                <a:solidFill>
                  <a:srgbClr val="555555"/>
                </a:solidFill>
                <a:latin typeface="Raleway" pitchFamily="2" charset="0"/>
              </a:rPr>
              <a:t> BI.</a:t>
            </a:r>
          </a:p>
          <a:p>
            <a:pPr algn="ctr" defTabSz="685800">
              <a:buSzPct val="100000"/>
              <a:defRPr sz="1800"/>
            </a:pPr>
            <a:endParaRPr lang="es-ES" sz="1300" dirty="0">
              <a:solidFill>
                <a:srgbClr val="555555"/>
              </a:solidFill>
              <a:latin typeface="Raleway" pitchFamily="2" charset="0"/>
            </a:endParaRPr>
          </a:p>
          <a:p>
            <a:pPr algn="ctr" defTabSz="685800">
              <a:buSzPct val="100000"/>
              <a:defRPr sz="1800"/>
            </a:pPr>
            <a:r>
              <a:rPr lang="es-ES" sz="1300" dirty="0">
                <a:solidFill>
                  <a:srgbClr val="555555"/>
                </a:solidFill>
                <a:latin typeface="Raleway" pitchFamily="2" charset="0"/>
              </a:rPr>
              <a:t>Nos ajustamos a las facilidades y opciones que se requieran</a:t>
            </a:r>
          </a:p>
          <a:p>
            <a:pPr algn="ctr" defTabSz="685800">
              <a:buSzPct val="100000"/>
              <a:defRPr sz="1800"/>
            </a:pPr>
            <a:endParaRPr lang="es-ES" sz="1300" dirty="0">
              <a:solidFill>
                <a:srgbClr val="555555"/>
              </a:solidFill>
              <a:latin typeface="Raleway" pitchFamily="2" charset="0"/>
            </a:endParaRPr>
          </a:p>
          <a:p>
            <a:pPr algn="ctr" defTabSz="685800">
              <a:buSzPct val="100000"/>
              <a:defRPr sz="1800"/>
            </a:pPr>
            <a:r>
              <a:rPr lang="es-ES" sz="1300" dirty="0">
                <a:solidFill>
                  <a:srgbClr val="555555"/>
                </a:solidFill>
                <a:latin typeface="Raleway" pitchFamily="2" charset="0"/>
              </a:rPr>
              <a:t>Las </a:t>
            </a:r>
            <a:r>
              <a:rPr lang="es-ES" sz="1300" dirty="0" err="1">
                <a:solidFill>
                  <a:srgbClr val="555555"/>
                </a:solidFill>
                <a:latin typeface="Raleway" pitchFamily="2" charset="0"/>
              </a:rPr>
              <a:t>persentaciones</a:t>
            </a:r>
            <a:r>
              <a:rPr lang="es-ES" sz="1300" dirty="0">
                <a:solidFill>
                  <a:srgbClr val="555555"/>
                </a:solidFill>
                <a:latin typeface="Raleway" pitchFamily="2" charset="0"/>
              </a:rPr>
              <a:t> </a:t>
            </a:r>
            <a:r>
              <a:rPr lang="es-ES" sz="1300" dirty="0" err="1">
                <a:solidFill>
                  <a:srgbClr val="555555"/>
                </a:solidFill>
                <a:latin typeface="Raleway" pitchFamily="2" charset="0"/>
              </a:rPr>
              <a:t>consolidadadas</a:t>
            </a:r>
            <a:r>
              <a:rPr lang="es-ES" sz="1300" dirty="0">
                <a:solidFill>
                  <a:srgbClr val="555555"/>
                </a:solidFill>
                <a:latin typeface="Raleway" pitchFamily="2" charset="0"/>
              </a:rPr>
              <a:t> adicionalmente se harán en </a:t>
            </a:r>
            <a:r>
              <a:rPr lang="es-ES" sz="1300" dirty="0" err="1">
                <a:solidFill>
                  <a:srgbClr val="555555"/>
                </a:solidFill>
                <a:latin typeface="Raleway" pitchFamily="2" charset="0"/>
              </a:rPr>
              <a:t>Power</a:t>
            </a:r>
            <a:r>
              <a:rPr lang="es-ES" sz="1300" dirty="0">
                <a:solidFill>
                  <a:srgbClr val="555555"/>
                </a:solidFill>
                <a:latin typeface="Raleway" pitchFamily="2" charset="0"/>
              </a:rPr>
              <a:t> Point,  soportadas con videos e infografías. . </a:t>
            </a:r>
          </a:p>
        </p:txBody>
      </p:sp>
      <p:pic>
        <p:nvPicPr>
          <p:cNvPr id="6146" name="Picture 2" descr="Looker - Crunchbase Company Profile &amp; Funding">
            <a:extLst>
              <a:ext uri="{FF2B5EF4-FFF2-40B4-BE49-F238E27FC236}">
                <a16:creationId xmlns:a16="http://schemas.microsoft.com/office/drawing/2014/main" id="{57635F43-2052-E2E9-FECA-D8AA2FCFD0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3024" y="4069742"/>
            <a:ext cx="983392" cy="96379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power-bi-vector-logo-2022 — Vigilancia energética">
            <a:extLst>
              <a:ext uri="{FF2B5EF4-FFF2-40B4-BE49-F238E27FC236}">
                <a16:creationId xmlns:a16="http://schemas.microsoft.com/office/drawing/2014/main" id="{4AF3556D-FE78-B3D2-32FB-F2960FA4B9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09315" y="4143899"/>
            <a:ext cx="1469805" cy="815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607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3" name="Google Shape;103;p19"/>
          <p:cNvPicPr preferRelativeResize="0"/>
          <p:nvPr/>
        </p:nvPicPr>
        <p:blipFill>
          <a:blip r:embed="rId3">
            <a:alphaModFix/>
          </a:blip>
          <a:stretch>
            <a:fillRect/>
          </a:stretch>
        </p:blipFill>
        <p:spPr>
          <a:xfrm>
            <a:off x="1" y="4763"/>
            <a:ext cx="4240298" cy="5143501"/>
          </a:xfrm>
          <a:prstGeom prst="rect">
            <a:avLst/>
          </a:prstGeom>
          <a:noFill/>
          <a:ln>
            <a:noFill/>
          </a:ln>
        </p:spPr>
      </p:pic>
      <p:sp>
        <p:nvSpPr>
          <p:cNvPr id="65" name="Google Shape;65;p15"/>
          <p:cNvSpPr txBox="1"/>
          <p:nvPr/>
        </p:nvSpPr>
        <p:spPr>
          <a:xfrm>
            <a:off x="4572000" y="284096"/>
            <a:ext cx="2703300" cy="170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4000" dirty="0">
                <a:latin typeface="Oswald Medium"/>
                <a:ea typeface="Oswald Medium"/>
                <a:cs typeface="Oswald Medium"/>
                <a:sym typeface="Oswald Medium"/>
              </a:rPr>
              <a:t>¿QUIÉNES </a:t>
            </a:r>
            <a:endParaRPr sz="4000" dirty="0">
              <a:latin typeface="Oswald Medium"/>
              <a:ea typeface="Oswald Medium"/>
              <a:cs typeface="Oswald Medium"/>
              <a:sym typeface="Oswald Medium"/>
            </a:endParaRPr>
          </a:p>
          <a:p>
            <a:pPr marL="0" lvl="0" indent="0" algn="l" rtl="0">
              <a:spcBef>
                <a:spcPts val="0"/>
              </a:spcBef>
              <a:spcAft>
                <a:spcPts val="0"/>
              </a:spcAft>
              <a:buNone/>
            </a:pPr>
            <a:r>
              <a:rPr lang="es" sz="4000" b="1" dirty="0">
                <a:solidFill>
                  <a:srgbClr val="FF0015"/>
                </a:solidFill>
                <a:latin typeface="Oswald"/>
                <a:ea typeface="Oswald"/>
                <a:cs typeface="Oswald"/>
                <a:sym typeface="Oswald"/>
              </a:rPr>
              <a:t>SOMOS?</a:t>
            </a:r>
            <a:endParaRPr sz="4000" b="1" dirty="0">
              <a:solidFill>
                <a:srgbClr val="FF0015"/>
              </a:solidFill>
              <a:latin typeface="Oswald"/>
              <a:ea typeface="Oswald"/>
              <a:cs typeface="Oswald"/>
              <a:sym typeface="Oswald"/>
            </a:endParaRPr>
          </a:p>
        </p:txBody>
      </p:sp>
      <p:sp>
        <p:nvSpPr>
          <p:cNvPr id="2" name="Google Shape;102;p19">
            <a:extLst>
              <a:ext uri="{FF2B5EF4-FFF2-40B4-BE49-F238E27FC236}">
                <a16:creationId xmlns:a16="http://schemas.microsoft.com/office/drawing/2014/main" id="{EF32229D-666E-4A58-CE20-E9E33DA847A9}"/>
              </a:ext>
            </a:extLst>
          </p:cNvPr>
          <p:cNvSpPr txBox="1"/>
          <p:nvPr/>
        </p:nvSpPr>
        <p:spPr>
          <a:xfrm>
            <a:off x="4572000" y="1926293"/>
            <a:ext cx="3868615" cy="23175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s" dirty="0">
                <a:solidFill>
                  <a:schemeClr val="tx1"/>
                </a:solidFill>
                <a:latin typeface="Nunito Light"/>
                <a:ea typeface="Nunito Light"/>
                <a:cs typeface="Nunito Light"/>
                <a:sym typeface="Nunito Light"/>
              </a:rPr>
              <a:t>Somos una agencia de Marketing Science, que busca fortalecer el Equity de las marcas</a:t>
            </a:r>
            <a:r>
              <a:rPr lang="es" dirty="0">
                <a:solidFill>
                  <a:schemeClr val="tx1"/>
                </a:solidFill>
                <a:latin typeface="Nunito Medium"/>
                <a:ea typeface="Nunito Medium"/>
                <a:cs typeface="Nunito Medium"/>
                <a:sym typeface="Nunito Medium"/>
              </a:rPr>
              <a:t> </a:t>
            </a:r>
            <a:r>
              <a:rPr lang="es" b="1" dirty="0">
                <a:solidFill>
                  <a:schemeClr val="tx1"/>
                </a:solidFill>
                <a:latin typeface="Nunito"/>
                <a:ea typeface="Nunito"/>
                <a:cs typeface="Nunito"/>
                <a:sym typeface="Nunito"/>
              </a:rPr>
              <a:t>de nuestros clientes a través del entendimiento de sus consumidores</a:t>
            </a:r>
            <a:r>
              <a:rPr lang="es" dirty="0">
                <a:solidFill>
                  <a:schemeClr val="tx1"/>
                </a:solidFill>
                <a:latin typeface="Nunito Medium"/>
                <a:ea typeface="Nunito Medium"/>
                <a:cs typeface="Nunito Medium"/>
                <a:sym typeface="Nunito Medium"/>
              </a:rPr>
              <a:t> </a:t>
            </a:r>
            <a:r>
              <a:rPr lang="es" dirty="0">
                <a:solidFill>
                  <a:schemeClr val="tx1"/>
                </a:solidFill>
                <a:latin typeface="Nunito Light"/>
                <a:ea typeface="Nunito Light"/>
                <a:cs typeface="Nunito Light"/>
                <a:sym typeface="Nunito Light"/>
              </a:rPr>
              <a:t>y el hallazgo de insights accionables.</a:t>
            </a:r>
          </a:p>
          <a:p>
            <a:pPr marL="0" lvl="0" indent="0" algn="just" rtl="0">
              <a:spcBef>
                <a:spcPts val="0"/>
              </a:spcBef>
              <a:spcAft>
                <a:spcPts val="0"/>
              </a:spcAft>
              <a:buNone/>
            </a:pPr>
            <a:endParaRPr dirty="0">
              <a:solidFill>
                <a:schemeClr val="tx1"/>
              </a:solidFill>
              <a:latin typeface="Nunito Light"/>
              <a:ea typeface="Nunito Light"/>
              <a:cs typeface="Nunito Light"/>
              <a:sym typeface="Nunito Light"/>
            </a:endParaRPr>
          </a:p>
          <a:p>
            <a:pPr marL="0" lvl="0" indent="0" algn="just" rtl="0">
              <a:spcBef>
                <a:spcPts val="0"/>
              </a:spcBef>
              <a:spcAft>
                <a:spcPts val="0"/>
              </a:spcAft>
              <a:buNone/>
            </a:pPr>
            <a:r>
              <a:rPr lang="es-ES" dirty="0">
                <a:solidFill>
                  <a:schemeClr val="tx1"/>
                </a:solidFill>
                <a:latin typeface="Nunito Light"/>
              </a:rPr>
              <a:t>Realizamos </a:t>
            </a:r>
            <a:r>
              <a:rPr lang="es-ES" b="1" dirty="0">
                <a:solidFill>
                  <a:schemeClr val="tx1"/>
                </a:solidFill>
                <a:latin typeface="Nunito Light"/>
              </a:rPr>
              <a:t>estudios de mercado</a:t>
            </a:r>
            <a:r>
              <a:rPr lang="es-ES" dirty="0">
                <a:solidFill>
                  <a:schemeClr val="tx1"/>
                </a:solidFill>
                <a:latin typeface="Nunito Light"/>
              </a:rPr>
              <a:t>, combinando metodologías innovadoras que le ofrecen a nuestros clientes información confiable y accionable.</a:t>
            </a:r>
            <a:endParaRPr dirty="0">
              <a:solidFill>
                <a:schemeClr val="tx1"/>
              </a:solidFill>
              <a:latin typeface="Nunito Light"/>
              <a:sym typeface="Nunito Light"/>
            </a:endParaRPr>
          </a:p>
          <a:p>
            <a:pPr marL="0" lvl="0" indent="0" algn="l" rtl="0">
              <a:spcBef>
                <a:spcPts val="0"/>
              </a:spcBef>
              <a:spcAft>
                <a:spcPts val="0"/>
              </a:spcAft>
              <a:buNone/>
            </a:pPr>
            <a:endParaRPr dirty="0">
              <a:latin typeface="Nunito"/>
              <a:ea typeface="Nunito"/>
              <a:cs typeface="Nunito"/>
              <a:sym typeface="Nuni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35;p40">
            <a:extLst>
              <a:ext uri="{FF2B5EF4-FFF2-40B4-BE49-F238E27FC236}">
                <a16:creationId xmlns:a16="http://schemas.microsoft.com/office/drawing/2014/main" id="{B89BE0DD-E806-8FE3-6B48-C48110520821}"/>
              </a:ext>
            </a:extLst>
          </p:cNvPr>
          <p:cNvSpPr txBox="1"/>
          <p:nvPr/>
        </p:nvSpPr>
        <p:spPr>
          <a:xfrm>
            <a:off x="932551" y="1363728"/>
            <a:ext cx="7273802" cy="4968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s-ES" sz="3200" dirty="0">
                <a:solidFill>
                  <a:srgbClr val="FF0015"/>
                </a:solidFill>
                <a:latin typeface="Oswald Medium"/>
                <a:ea typeface="Oswald Medium"/>
                <a:cs typeface="Oswald Medium"/>
                <a:sym typeface="Oswald Medium"/>
              </a:rPr>
              <a:t>CONTAMOS CON TECNOLOGÍA DE PUNTA QUE NOS PERMITE DISEÑAR, MAS QUE UNA ENCUESTA, UNA EXPERIENCIA CON LA MARCA. </a:t>
            </a:r>
            <a:endParaRPr sz="8600" dirty="0">
              <a:solidFill>
                <a:srgbClr val="FF0015"/>
              </a:solidFill>
              <a:latin typeface="Oswald Medium"/>
              <a:ea typeface="Oswald Medium"/>
              <a:cs typeface="Oswald Medium"/>
              <a:sym typeface="Oswald Medium"/>
            </a:endParaRPr>
          </a:p>
          <a:p>
            <a:pPr marL="0" lvl="0" indent="0" algn="ctr" rtl="0">
              <a:spcBef>
                <a:spcPts val="0"/>
              </a:spcBef>
              <a:spcAft>
                <a:spcPts val="0"/>
              </a:spcAft>
              <a:buNone/>
            </a:pPr>
            <a:endParaRPr sz="4400" dirty="0">
              <a:latin typeface="Oswald Medium"/>
              <a:ea typeface="Oswald Medium"/>
              <a:cs typeface="Oswald Medium"/>
              <a:sym typeface="Oswald Medium"/>
            </a:endParaRPr>
          </a:p>
        </p:txBody>
      </p:sp>
    </p:spTree>
    <p:extLst>
      <p:ext uri="{BB962C8B-B14F-4D97-AF65-F5344CB8AC3E}">
        <p14:creationId xmlns:p14="http://schemas.microsoft.com/office/powerpoint/2010/main" val="9743586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35;p40">
            <a:extLst>
              <a:ext uri="{FF2B5EF4-FFF2-40B4-BE49-F238E27FC236}">
                <a16:creationId xmlns:a16="http://schemas.microsoft.com/office/drawing/2014/main" id="{5C0AFA9D-A154-FCFA-77ED-D74B489A7256}"/>
              </a:ext>
            </a:extLst>
          </p:cNvPr>
          <p:cNvSpPr txBox="1"/>
          <p:nvPr/>
        </p:nvSpPr>
        <p:spPr>
          <a:xfrm>
            <a:off x="467602" y="402833"/>
            <a:ext cx="3837112" cy="4968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0"/>
              </a:spcAft>
              <a:buNone/>
            </a:pPr>
            <a:r>
              <a:rPr lang="es" sz="3200" dirty="0">
                <a:solidFill>
                  <a:srgbClr val="FF0015"/>
                </a:solidFill>
                <a:latin typeface="Oswald Medium"/>
                <a:ea typeface="Oswald Medium"/>
                <a:cs typeface="Oswald Medium"/>
                <a:sym typeface="Oswald Medium"/>
              </a:rPr>
              <a:t>Journey del Contacto</a:t>
            </a:r>
            <a:endParaRPr sz="8600" dirty="0">
              <a:solidFill>
                <a:srgbClr val="FF0015"/>
              </a:solidFill>
              <a:latin typeface="Oswald Medium"/>
              <a:ea typeface="Oswald Medium"/>
              <a:cs typeface="Oswald Medium"/>
              <a:sym typeface="Oswald Medium"/>
            </a:endParaRPr>
          </a:p>
          <a:p>
            <a:pPr marL="0" lvl="0" indent="0" algn="l" rtl="0">
              <a:spcBef>
                <a:spcPts val="0"/>
              </a:spcBef>
              <a:spcAft>
                <a:spcPts val="0"/>
              </a:spcAft>
              <a:buNone/>
            </a:pPr>
            <a:endParaRPr sz="4400" dirty="0">
              <a:latin typeface="Oswald Medium"/>
              <a:ea typeface="Oswald Medium"/>
              <a:cs typeface="Oswald Medium"/>
              <a:sym typeface="Oswald Medium"/>
            </a:endParaRPr>
          </a:p>
        </p:txBody>
      </p:sp>
      <p:sp>
        <p:nvSpPr>
          <p:cNvPr id="6" name="CuadroTexto 5">
            <a:extLst>
              <a:ext uri="{FF2B5EF4-FFF2-40B4-BE49-F238E27FC236}">
                <a16:creationId xmlns:a16="http://schemas.microsoft.com/office/drawing/2014/main" id="{DEE15115-805A-A4DB-0792-6C30AD9DAF83}"/>
              </a:ext>
            </a:extLst>
          </p:cNvPr>
          <p:cNvSpPr txBox="1"/>
          <p:nvPr/>
        </p:nvSpPr>
        <p:spPr>
          <a:xfrm>
            <a:off x="1139482" y="1547551"/>
            <a:ext cx="3288139" cy="3323987"/>
          </a:xfrm>
          <a:prstGeom prst="rect">
            <a:avLst/>
          </a:prstGeom>
          <a:noFill/>
        </p:spPr>
        <p:txBody>
          <a:bodyPr wrap="square">
            <a:spAutoFit/>
          </a:bodyPr>
          <a:lstStyle/>
          <a:p>
            <a:pPr algn="ctr"/>
            <a:r>
              <a:rPr lang="es-ES" dirty="0">
                <a:latin typeface="Nunito" pitchFamily="2" charset="0"/>
              </a:rPr>
              <a:t>MINDLABS  sugiere que el primer contacto se haga por medio del correo electrónico informando que se está realizando unas actualizaciones de datos para un proyecto en especifico.</a:t>
            </a:r>
          </a:p>
          <a:p>
            <a:pPr algn="ctr"/>
            <a:endParaRPr lang="es-ES" dirty="0">
              <a:latin typeface="Nunito" pitchFamily="2" charset="0"/>
            </a:endParaRPr>
          </a:p>
          <a:p>
            <a:pPr algn="ctr"/>
            <a:r>
              <a:rPr lang="es-ES" dirty="0">
                <a:latin typeface="Nunito" pitchFamily="2" charset="0"/>
              </a:rPr>
              <a:t>Va con un banner que puede ser personalizable, un cuerpo de texto, un clic </a:t>
            </a:r>
            <a:r>
              <a:rPr lang="es-ES" dirty="0" err="1">
                <a:latin typeface="Nunito" pitchFamily="2" charset="0"/>
              </a:rPr>
              <a:t>call</a:t>
            </a:r>
            <a:r>
              <a:rPr lang="es-ES" dirty="0">
                <a:latin typeface="Nunito" pitchFamily="2" charset="0"/>
              </a:rPr>
              <a:t> </a:t>
            </a:r>
            <a:r>
              <a:rPr lang="es-ES" dirty="0" err="1">
                <a:latin typeface="Nunito" pitchFamily="2" charset="0"/>
              </a:rPr>
              <a:t>to</a:t>
            </a:r>
            <a:r>
              <a:rPr lang="es-ES" dirty="0">
                <a:latin typeface="Nunito" pitchFamily="2" charset="0"/>
              </a:rPr>
              <a:t> </a:t>
            </a:r>
            <a:r>
              <a:rPr lang="es-ES" dirty="0" err="1">
                <a:latin typeface="Nunito" pitchFamily="2" charset="0"/>
              </a:rPr>
              <a:t>action</a:t>
            </a:r>
            <a:r>
              <a:rPr lang="es-ES" dirty="0">
                <a:latin typeface="Nunito" pitchFamily="2" charset="0"/>
              </a:rPr>
              <a:t> dirigido a la encuesta directamente y un final que puede ir con información de la empresa o con legales.</a:t>
            </a:r>
          </a:p>
          <a:p>
            <a:pPr algn="ctr"/>
            <a:endParaRPr lang="es-ES" dirty="0">
              <a:latin typeface="Nunito" pitchFamily="2" charset="0"/>
            </a:endParaRPr>
          </a:p>
          <a:p>
            <a:pPr algn="ctr"/>
            <a:r>
              <a:rPr lang="es-ES" dirty="0">
                <a:latin typeface="Nunito" pitchFamily="2" charset="0"/>
              </a:rPr>
              <a:t>Cada correo va personalizado con el nombre de la persona quien lo recibe.</a:t>
            </a:r>
          </a:p>
        </p:txBody>
      </p:sp>
      <p:pic>
        <p:nvPicPr>
          <p:cNvPr id="8" name="Gráfico 7" descr="Insignia 1 con relleno sólido">
            <a:extLst>
              <a:ext uri="{FF2B5EF4-FFF2-40B4-BE49-F238E27FC236}">
                <a16:creationId xmlns:a16="http://schemas.microsoft.com/office/drawing/2014/main" id="{D071F97C-6E0C-1161-5AEE-D7CE894E82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5430" y="1385773"/>
            <a:ext cx="764052" cy="764052"/>
          </a:xfrm>
          <a:prstGeom prst="rect">
            <a:avLst/>
          </a:prstGeom>
        </p:spPr>
      </p:pic>
      <p:pic>
        <p:nvPicPr>
          <p:cNvPr id="10" name="Imagen 9">
            <a:extLst>
              <a:ext uri="{FF2B5EF4-FFF2-40B4-BE49-F238E27FC236}">
                <a16:creationId xmlns:a16="http://schemas.microsoft.com/office/drawing/2014/main" id="{8BC412DE-3ACD-C26F-E958-E935E47F2863}"/>
              </a:ext>
            </a:extLst>
          </p:cNvPr>
          <p:cNvPicPr>
            <a:picLocks noChangeAspect="1"/>
          </p:cNvPicPr>
          <p:nvPr/>
        </p:nvPicPr>
        <p:blipFill>
          <a:blip r:embed="rId4"/>
          <a:stretch>
            <a:fillRect/>
          </a:stretch>
        </p:blipFill>
        <p:spPr>
          <a:xfrm>
            <a:off x="4497745" y="1385773"/>
            <a:ext cx="1794993" cy="3603088"/>
          </a:xfrm>
          <a:prstGeom prst="rect">
            <a:avLst/>
          </a:prstGeom>
        </p:spPr>
      </p:pic>
      <p:pic>
        <p:nvPicPr>
          <p:cNvPr id="11" name="Google Shape;441;p40">
            <a:extLst>
              <a:ext uri="{FF2B5EF4-FFF2-40B4-BE49-F238E27FC236}">
                <a16:creationId xmlns:a16="http://schemas.microsoft.com/office/drawing/2014/main" id="{2A5B1ECE-F94C-11C1-2C2E-81C039781377}"/>
              </a:ext>
            </a:extLst>
          </p:cNvPr>
          <p:cNvPicPr preferRelativeResize="0"/>
          <p:nvPr/>
        </p:nvPicPr>
        <p:blipFill rotWithShape="1">
          <a:blip r:embed="rId5">
            <a:alphaModFix/>
          </a:blip>
          <a:srcRect t="19822" b="19280"/>
          <a:stretch/>
        </p:blipFill>
        <p:spPr>
          <a:xfrm>
            <a:off x="6570874" y="-146500"/>
            <a:ext cx="2516127" cy="1532273"/>
          </a:xfrm>
          <a:prstGeom prst="rect">
            <a:avLst/>
          </a:prstGeom>
          <a:noFill/>
          <a:ln>
            <a:noFill/>
          </a:ln>
          <a:effectLst>
            <a:outerShdw blurRad="185738" dist="47625" dir="4800000" algn="bl" rotWithShape="0">
              <a:srgbClr val="000000">
                <a:alpha val="19000"/>
              </a:srgbClr>
            </a:outerShdw>
          </a:effectLst>
        </p:spPr>
      </p:pic>
      <p:pic>
        <p:nvPicPr>
          <p:cNvPr id="12" name="Google Shape;443;p40">
            <a:extLst>
              <a:ext uri="{FF2B5EF4-FFF2-40B4-BE49-F238E27FC236}">
                <a16:creationId xmlns:a16="http://schemas.microsoft.com/office/drawing/2014/main" id="{B9836FD7-93D9-3941-7E65-B4DC8BBF12B2}"/>
              </a:ext>
            </a:extLst>
          </p:cNvPr>
          <p:cNvPicPr preferRelativeResize="0"/>
          <p:nvPr/>
        </p:nvPicPr>
        <p:blipFill>
          <a:blip r:embed="rId6">
            <a:alphaModFix/>
          </a:blip>
          <a:stretch>
            <a:fillRect/>
          </a:stretch>
        </p:blipFill>
        <p:spPr>
          <a:xfrm>
            <a:off x="7962156" y="235510"/>
            <a:ext cx="815226" cy="815241"/>
          </a:xfrm>
          <a:prstGeom prst="rect">
            <a:avLst/>
          </a:prstGeom>
          <a:noFill/>
          <a:ln>
            <a:noFill/>
          </a:ln>
        </p:spPr>
      </p:pic>
      <p:pic>
        <p:nvPicPr>
          <p:cNvPr id="4" name="Picture 2">
            <a:extLst>
              <a:ext uri="{FF2B5EF4-FFF2-40B4-BE49-F238E27FC236}">
                <a16:creationId xmlns:a16="http://schemas.microsoft.com/office/drawing/2014/main" id="{967B0863-A43A-36A1-17EB-DF40C56F74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79170" y="239456"/>
            <a:ext cx="574691" cy="76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12940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35;p40">
            <a:extLst>
              <a:ext uri="{FF2B5EF4-FFF2-40B4-BE49-F238E27FC236}">
                <a16:creationId xmlns:a16="http://schemas.microsoft.com/office/drawing/2014/main" id="{14FD8902-9B60-FCAF-0096-9998F675292B}"/>
              </a:ext>
            </a:extLst>
          </p:cNvPr>
          <p:cNvSpPr txBox="1"/>
          <p:nvPr/>
        </p:nvSpPr>
        <p:spPr>
          <a:xfrm>
            <a:off x="467602" y="402833"/>
            <a:ext cx="3837112" cy="4968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0"/>
              </a:spcAft>
              <a:buNone/>
            </a:pPr>
            <a:r>
              <a:rPr lang="es" sz="3200" dirty="0">
                <a:solidFill>
                  <a:srgbClr val="FF0015"/>
                </a:solidFill>
                <a:latin typeface="Oswald Medium"/>
                <a:ea typeface="Oswald Medium"/>
                <a:cs typeface="Oswald Medium"/>
                <a:sym typeface="Oswald Medium"/>
              </a:rPr>
              <a:t>Journey del Contacto</a:t>
            </a:r>
            <a:endParaRPr sz="8600" dirty="0">
              <a:solidFill>
                <a:srgbClr val="FF0015"/>
              </a:solidFill>
              <a:latin typeface="Oswald Medium"/>
              <a:ea typeface="Oswald Medium"/>
              <a:cs typeface="Oswald Medium"/>
              <a:sym typeface="Oswald Medium"/>
            </a:endParaRPr>
          </a:p>
          <a:p>
            <a:pPr marL="0" lvl="0" indent="0" algn="l" rtl="0">
              <a:spcBef>
                <a:spcPts val="0"/>
              </a:spcBef>
              <a:spcAft>
                <a:spcPts val="0"/>
              </a:spcAft>
              <a:buNone/>
            </a:pPr>
            <a:endParaRPr sz="4400" dirty="0">
              <a:latin typeface="Oswald Medium"/>
              <a:ea typeface="Oswald Medium"/>
              <a:cs typeface="Oswald Medium"/>
              <a:sym typeface="Oswald Medium"/>
            </a:endParaRPr>
          </a:p>
        </p:txBody>
      </p:sp>
      <p:pic>
        <p:nvPicPr>
          <p:cNvPr id="4" name="Gráfico 3" descr="Insignia con relleno sólido">
            <a:extLst>
              <a:ext uri="{FF2B5EF4-FFF2-40B4-BE49-F238E27FC236}">
                <a16:creationId xmlns:a16="http://schemas.microsoft.com/office/drawing/2014/main" id="{F51D3EFF-97D7-57F6-F6B8-72FB460FED5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6413" y="1249386"/>
            <a:ext cx="861795" cy="861795"/>
          </a:xfrm>
          <a:prstGeom prst="rect">
            <a:avLst/>
          </a:prstGeom>
        </p:spPr>
      </p:pic>
      <p:sp>
        <p:nvSpPr>
          <p:cNvPr id="6" name="CuadroTexto 5">
            <a:extLst>
              <a:ext uri="{FF2B5EF4-FFF2-40B4-BE49-F238E27FC236}">
                <a16:creationId xmlns:a16="http://schemas.microsoft.com/office/drawing/2014/main" id="{CC4D82EF-75A4-BF5C-A5E4-D73A9A990B8F}"/>
              </a:ext>
            </a:extLst>
          </p:cNvPr>
          <p:cNvSpPr txBox="1"/>
          <p:nvPr/>
        </p:nvSpPr>
        <p:spPr>
          <a:xfrm>
            <a:off x="1378632" y="1416680"/>
            <a:ext cx="3692770" cy="3323987"/>
          </a:xfrm>
          <a:prstGeom prst="rect">
            <a:avLst/>
          </a:prstGeom>
          <a:noFill/>
        </p:spPr>
        <p:txBody>
          <a:bodyPr wrap="square">
            <a:spAutoFit/>
          </a:bodyPr>
          <a:lstStyle/>
          <a:p>
            <a:pPr algn="ctr"/>
            <a:r>
              <a:rPr lang="es-ES" dirty="0">
                <a:latin typeface="Nunito" pitchFamily="2" charset="0"/>
              </a:rPr>
              <a:t>Luego de dar clic en el botón de “Comenzar encuesta” se redirige al portal de MindLabs para el diligenciamiento, donde la primera página se encuentra la política de información, cómo funciona el estudio y otro tipo de información que se requiera.</a:t>
            </a:r>
          </a:p>
          <a:p>
            <a:pPr algn="ctr"/>
            <a:endParaRPr lang="es-ES" dirty="0">
              <a:latin typeface="Nunito" pitchFamily="2" charset="0"/>
            </a:endParaRPr>
          </a:p>
          <a:p>
            <a:pPr algn="ctr"/>
            <a:r>
              <a:rPr lang="es-ES" dirty="0">
                <a:latin typeface="Nunito" pitchFamily="2" charset="0"/>
              </a:rPr>
              <a:t> Si la persona aprueba las políticas se continua sino se descarta y no se encuesta.</a:t>
            </a:r>
          </a:p>
          <a:p>
            <a:pPr algn="ctr"/>
            <a:endParaRPr lang="es-ES" dirty="0">
              <a:latin typeface="Nunito" pitchFamily="2" charset="0"/>
            </a:endParaRPr>
          </a:p>
          <a:p>
            <a:pPr algn="ctr"/>
            <a:r>
              <a:rPr lang="es-ES" dirty="0">
                <a:latin typeface="Nunito" pitchFamily="2" charset="0"/>
              </a:rPr>
              <a:t> El banner puede ser modificable al logo o imagen que se desee.</a:t>
            </a:r>
          </a:p>
          <a:p>
            <a:pPr algn="ctr"/>
            <a:endParaRPr lang="es-ES" dirty="0">
              <a:latin typeface="Nunito" pitchFamily="2" charset="0"/>
            </a:endParaRPr>
          </a:p>
          <a:p>
            <a:pPr algn="ctr"/>
            <a:r>
              <a:rPr lang="es-ES" dirty="0">
                <a:latin typeface="Nunito" pitchFamily="2" charset="0"/>
              </a:rPr>
              <a:t> Las personas que realicen la encuesta presencial también van a ver esta interfaz.</a:t>
            </a:r>
            <a:endParaRPr lang="es-CO" dirty="0">
              <a:latin typeface="Nunito" pitchFamily="2" charset="0"/>
            </a:endParaRPr>
          </a:p>
        </p:txBody>
      </p:sp>
      <p:pic>
        <p:nvPicPr>
          <p:cNvPr id="8" name="Imagen 7">
            <a:extLst>
              <a:ext uri="{FF2B5EF4-FFF2-40B4-BE49-F238E27FC236}">
                <a16:creationId xmlns:a16="http://schemas.microsoft.com/office/drawing/2014/main" id="{F74244FA-FB17-3ACA-8CB9-C4052F1C53A8}"/>
              </a:ext>
            </a:extLst>
          </p:cNvPr>
          <p:cNvPicPr>
            <a:picLocks noChangeAspect="1"/>
          </p:cNvPicPr>
          <p:nvPr/>
        </p:nvPicPr>
        <p:blipFill>
          <a:blip r:embed="rId4"/>
          <a:stretch>
            <a:fillRect/>
          </a:stretch>
        </p:blipFill>
        <p:spPr>
          <a:xfrm>
            <a:off x="5305647" y="1370326"/>
            <a:ext cx="2213535" cy="2040186"/>
          </a:xfrm>
          <a:prstGeom prst="rect">
            <a:avLst/>
          </a:prstGeom>
        </p:spPr>
      </p:pic>
      <p:pic>
        <p:nvPicPr>
          <p:cNvPr id="10" name="Imagen 9">
            <a:extLst>
              <a:ext uri="{FF2B5EF4-FFF2-40B4-BE49-F238E27FC236}">
                <a16:creationId xmlns:a16="http://schemas.microsoft.com/office/drawing/2014/main" id="{B401355C-0505-47FE-27B7-80DE0EEF26E0}"/>
              </a:ext>
            </a:extLst>
          </p:cNvPr>
          <p:cNvPicPr>
            <a:picLocks noChangeAspect="1"/>
          </p:cNvPicPr>
          <p:nvPr/>
        </p:nvPicPr>
        <p:blipFill>
          <a:blip r:embed="rId5"/>
          <a:stretch>
            <a:fillRect/>
          </a:stretch>
        </p:blipFill>
        <p:spPr>
          <a:xfrm>
            <a:off x="6570622" y="3143157"/>
            <a:ext cx="2150339" cy="1804749"/>
          </a:xfrm>
          <a:prstGeom prst="rect">
            <a:avLst/>
          </a:prstGeom>
        </p:spPr>
      </p:pic>
      <p:pic>
        <p:nvPicPr>
          <p:cNvPr id="11" name="Google Shape;441;p40">
            <a:extLst>
              <a:ext uri="{FF2B5EF4-FFF2-40B4-BE49-F238E27FC236}">
                <a16:creationId xmlns:a16="http://schemas.microsoft.com/office/drawing/2014/main" id="{22287C69-D909-57B5-BEF2-DEACE4D50E91}"/>
              </a:ext>
            </a:extLst>
          </p:cNvPr>
          <p:cNvPicPr preferRelativeResize="0"/>
          <p:nvPr/>
        </p:nvPicPr>
        <p:blipFill rotWithShape="1">
          <a:blip r:embed="rId6">
            <a:alphaModFix/>
          </a:blip>
          <a:srcRect t="19822" b="19280"/>
          <a:stretch/>
        </p:blipFill>
        <p:spPr>
          <a:xfrm>
            <a:off x="6570874" y="-146500"/>
            <a:ext cx="2516127" cy="1532273"/>
          </a:xfrm>
          <a:prstGeom prst="rect">
            <a:avLst/>
          </a:prstGeom>
          <a:noFill/>
          <a:ln>
            <a:noFill/>
          </a:ln>
          <a:effectLst>
            <a:outerShdw blurRad="185738" dist="47625" dir="4800000" algn="bl" rotWithShape="0">
              <a:srgbClr val="000000">
                <a:alpha val="19000"/>
              </a:srgbClr>
            </a:outerShdw>
          </a:effectLst>
        </p:spPr>
      </p:pic>
      <p:pic>
        <p:nvPicPr>
          <p:cNvPr id="12" name="Google Shape;443;p40">
            <a:extLst>
              <a:ext uri="{FF2B5EF4-FFF2-40B4-BE49-F238E27FC236}">
                <a16:creationId xmlns:a16="http://schemas.microsoft.com/office/drawing/2014/main" id="{B0623741-BD82-4594-F5B8-1F2910C6BE34}"/>
              </a:ext>
            </a:extLst>
          </p:cNvPr>
          <p:cNvPicPr preferRelativeResize="0"/>
          <p:nvPr/>
        </p:nvPicPr>
        <p:blipFill>
          <a:blip r:embed="rId7">
            <a:alphaModFix/>
          </a:blip>
          <a:stretch>
            <a:fillRect/>
          </a:stretch>
        </p:blipFill>
        <p:spPr>
          <a:xfrm>
            <a:off x="7962156" y="235510"/>
            <a:ext cx="815226" cy="815241"/>
          </a:xfrm>
          <a:prstGeom prst="rect">
            <a:avLst/>
          </a:prstGeom>
          <a:noFill/>
          <a:ln>
            <a:noFill/>
          </a:ln>
        </p:spPr>
      </p:pic>
      <p:pic>
        <p:nvPicPr>
          <p:cNvPr id="3" name="Picture 2">
            <a:extLst>
              <a:ext uri="{FF2B5EF4-FFF2-40B4-BE49-F238E27FC236}">
                <a16:creationId xmlns:a16="http://schemas.microsoft.com/office/drawing/2014/main" id="{CCAC2BD9-5190-51CD-83F9-E19F9D34B93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79170" y="239456"/>
            <a:ext cx="574691" cy="76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8784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35;p40">
            <a:extLst>
              <a:ext uri="{FF2B5EF4-FFF2-40B4-BE49-F238E27FC236}">
                <a16:creationId xmlns:a16="http://schemas.microsoft.com/office/drawing/2014/main" id="{B3AFD2B0-B0AC-D89D-9AF0-F2466C67F7C9}"/>
              </a:ext>
            </a:extLst>
          </p:cNvPr>
          <p:cNvSpPr txBox="1"/>
          <p:nvPr/>
        </p:nvSpPr>
        <p:spPr>
          <a:xfrm>
            <a:off x="467602" y="402833"/>
            <a:ext cx="3837112" cy="4968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0"/>
              </a:spcAft>
              <a:buNone/>
            </a:pPr>
            <a:r>
              <a:rPr lang="es" sz="3200" dirty="0">
                <a:solidFill>
                  <a:srgbClr val="FF0015"/>
                </a:solidFill>
                <a:latin typeface="Oswald Medium"/>
                <a:ea typeface="Oswald Medium"/>
                <a:cs typeface="Oswald Medium"/>
                <a:sym typeface="Oswald Medium"/>
              </a:rPr>
              <a:t>Journey del Contacto</a:t>
            </a:r>
            <a:endParaRPr sz="8600" dirty="0">
              <a:solidFill>
                <a:srgbClr val="FF0015"/>
              </a:solidFill>
              <a:latin typeface="Oswald Medium"/>
              <a:ea typeface="Oswald Medium"/>
              <a:cs typeface="Oswald Medium"/>
              <a:sym typeface="Oswald Medium"/>
            </a:endParaRPr>
          </a:p>
          <a:p>
            <a:pPr marL="0" lvl="0" indent="0" algn="l" rtl="0">
              <a:spcBef>
                <a:spcPts val="0"/>
              </a:spcBef>
              <a:spcAft>
                <a:spcPts val="0"/>
              </a:spcAft>
              <a:buNone/>
            </a:pPr>
            <a:endParaRPr sz="4400" dirty="0">
              <a:latin typeface="Oswald Medium"/>
              <a:ea typeface="Oswald Medium"/>
              <a:cs typeface="Oswald Medium"/>
              <a:sym typeface="Oswald Medium"/>
            </a:endParaRPr>
          </a:p>
        </p:txBody>
      </p:sp>
      <p:pic>
        <p:nvPicPr>
          <p:cNvPr id="4" name="Imagen 3">
            <a:extLst>
              <a:ext uri="{FF2B5EF4-FFF2-40B4-BE49-F238E27FC236}">
                <a16:creationId xmlns:a16="http://schemas.microsoft.com/office/drawing/2014/main" id="{C0210D99-3337-0A30-DBFD-36A9828ABA43}"/>
              </a:ext>
            </a:extLst>
          </p:cNvPr>
          <p:cNvPicPr>
            <a:picLocks noChangeAspect="1"/>
          </p:cNvPicPr>
          <p:nvPr/>
        </p:nvPicPr>
        <p:blipFill>
          <a:blip r:embed="rId2"/>
          <a:stretch>
            <a:fillRect/>
          </a:stretch>
        </p:blipFill>
        <p:spPr>
          <a:xfrm>
            <a:off x="5465615" y="1258462"/>
            <a:ext cx="2482631" cy="3604757"/>
          </a:xfrm>
          <a:prstGeom prst="rect">
            <a:avLst/>
          </a:prstGeom>
        </p:spPr>
      </p:pic>
      <p:pic>
        <p:nvPicPr>
          <p:cNvPr id="6" name="Gráfico 5" descr="Insignia 3 con relleno sólido">
            <a:extLst>
              <a:ext uri="{FF2B5EF4-FFF2-40B4-BE49-F238E27FC236}">
                <a16:creationId xmlns:a16="http://schemas.microsoft.com/office/drawing/2014/main" id="{77302E02-638F-9865-D2C7-9761094037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7602" y="1574583"/>
            <a:ext cx="829994" cy="829994"/>
          </a:xfrm>
          <a:prstGeom prst="rect">
            <a:avLst/>
          </a:prstGeom>
        </p:spPr>
      </p:pic>
      <p:sp>
        <p:nvSpPr>
          <p:cNvPr id="10" name="CuadroTexto 9">
            <a:extLst>
              <a:ext uri="{FF2B5EF4-FFF2-40B4-BE49-F238E27FC236}">
                <a16:creationId xmlns:a16="http://schemas.microsoft.com/office/drawing/2014/main" id="{77241FAA-D768-9F6D-DD7C-625FAD103DC8}"/>
              </a:ext>
            </a:extLst>
          </p:cNvPr>
          <p:cNvSpPr txBox="1"/>
          <p:nvPr/>
        </p:nvSpPr>
        <p:spPr>
          <a:xfrm>
            <a:off x="1195754" y="1771531"/>
            <a:ext cx="3376246" cy="1600438"/>
          </a:xfrm>
          <a:prstGeom prst="rect">
            <a:avLst/>
          </a:prstGeom>
          <a:noFill/>
        </p:spPr>
        <p:txBody>
          <a:bodyPr wrap="square">
            <a:spAutoFit/>
          </a:bodyPr>
          <a:lstStyle/>
          <a:p>
            <a:pPr algn="ctr"/>
            <a:r>
              <a:rPr lang="es-ES" dirty="0">
                <a:latin typeface="Nunito" pitchFamily="2" charset="0"/>
              </a:rPr>
              <a:t>Al finalizar cada encuesta de manera</a:t>
            </a:r>
          </a:p>
          <a:p>
            <a:pPr algn="ctr"/>
            <a:r>
              <a:rPr lang="es-ES" dirty="0">
                <a:latin typeface="Nunito" pitchFamily="2" charset="0"/>
              </a:rPr>
              <a:t>completa la encuesta los va a dirigir a</a:t>
            </a:r>
          </a:p>
          <a:p>
            <a:pPr algn="ctr"/>
            <a:r>
              <a:rPr lang="es-ES" dirty="0">
                <a:latin typeface="Nunito" pitchFamily="2" charset="0"/>
              </a:rPr>
              <a:t>un </a:t>
            </a:r>
            <a:r>
              <a:rPr lang="es-ES" dirty="0" err="1">
                <a:latin typeface="Nunito" pitchFamily="2" charset="0"/>
              </a:rPr>
              <a:t>Thank</a:t>
            </a:r>
            <a:r>
              <a:rPr lang="es-ES" dirty="0">
                <a:latin typeface="Nunito" pitchFamily="2" charset="0"/>
              </a:rPr>
              <a:t> </a:t>
            </a:r>
            <a:r>
              <a:rPr lang="es-ES" dirty="0" err="1">
                <a:latin typeface="Nunito" pitchFamily="2" charset="0"/>
              </a:rPr>
              <a:t>you</a:t>
            </a:r>
            <a:r>
              <a:rPr lang="es-ES" dirty="0">
                <a:latin typeface="Nunito" pitchFamily="2" charset="0"/>
              </a:rPr>
              <a:t> page.</a:t>
            </a:r>
          </a:p>
          <a:p>
            <a:pPr algn="ctr"/>
            <a:endParaRPr lang="es-ES" dirty="0">
              <a:latin typeface="Nunito" pitchFamily="2" charset="0"/>
            </a:endParaRPr>
          </a:p>
          <a:p>
            <a:pPr algn="ctr"/>
            <a:r>
              <a:rPr lang="es-ES" dirty="0">
                <a:latin typeface="Nunito" pitchFamily="2" charset="0"/>
              </a:rPr>
              <a:t>Donde podemos proporcionar</a:t>
            </a:r>
          </a:p>
          <a:p>
            <a:pPr algn="ctr"/>
            <a:r>
              <a:rPr lang="es-ES" dirty="0">
                <a:latin typeface="Nunito" pitchFamily="2" charset="0"/>
              </a:rPr>
              <a:t>información relevante del programa ambiental.</a:t>
            </a:r>
            <a:endParaRPr lang="es-CO" dirty="0">
              <a:latin typeface="Nunito" pitchFamily="2" charset="0"/>
            </a:endParaRPr>
          </a:p>
        </p:txBody>
      </p:sp>
      <p:pic>
        <p:nvPicPr>
          <p:cNvPr id="11" name="Google Shape;441;p40">
            <a:extLst>
              <a:ext uri="{FF2B5EF4-FFF2-40B4-BE49-F238E27FC236}">
                <a16:creationId xmlns:a16="http://schemas.microsoft.com/office/drawing/2014/main" id="{1A0F000A-3944-EC2D-D7AD-6184AC579FF4}"/>
              </a:ext>
            </a:extLst>
          </p:cNvPr>
          <p:cNvPicPr preferRelativeResize="0"/>
          <p:nvPr/>
        </p:nvPicPr>
        <p:blipFill rotWithShape="1">
          <a:blip r:embed="rId5">
            <a:alphaModFix/>
          </a:blip>
          <a:srcRect t="19822" b="19280"/>
          <a:stretch/>
        </p:blipFill>
        <p:spPr>
          <a:xfrm>
            <a:off x="6570874" y="-146500"/>
            <a:ext cx="2516127" cy="1532273"/>
          </a:xfrm>
          <a:prstGeom prst="rect">
            <a:avLst/>
          </a:prstGeom>
          <a:noFill/>
          <a:ln>
            <a:noFill/>
          </a:ln>
          <a:effectLst>
            <a:outerShdw blurRad="185738" dist="47625" dir="4800000" algn="bl" rotWithShape="0">
              <a:srgbClr val="000000">
                <a:alpha val="19000"/>
              </a:srgbClr>
            </a:outerShdw>
          </a:effectLst>
        </p:spPr>
      </p:pic>
      <p:pic>
        <p:nvPicPr>
          <p:cNvPr id="12" name="Google Shape;443;p40">
            <a:extLst>
              <a:ext uri="{FF2B5EF4-FFF2-40B4-BE49-F238E27FC236}">
                <a16:creationId xmlns:a16="http://schemas.microsoft.com/office/drawing/2014/main" id="{D9B0DC91-C9E2-4536-834D-81AEBE604AA0}"/>
              </a:ext>
            </a:extLst>
          </p:cNvPr>
          <p:cNvPicPr preferRelativeResize="0"/>
          <p:nvPr/>
        </p:nvPicPr>
        <p:blipFill>
          <a:blip r:embed="rId6">
            <a:alphaModFix/>
          </a:blip>
          <a:stretch>
            <a:fillRect/>
          </a:stretch>
        </p:blipFill>
        <p:spPr>
          <a:xfrm>
            <a:off x="7962156" y="235510"/>
            <a:ext cx="815226" cy="815241"/>
          </a:xfrm>
          <a:prstGeom prst="rect">
            <a:avLst/>
          </a:prstGeom>
          <a:noFill/>
          <a:ln>
            <a:noFill/>
          </a:ln>
        </p:spPr>
      </p:pic>
      <p:pic>
        <p:nvPicPr>
          <p:cNvPr id="3" name="Picture 2">
            <a:extLst>
              <a:ext uri="{FF2B5EF4-FFF2-40B4-BE49-F238E27FC236}">
                <a16:creationId xmlns:a16="http://schemas.microsoft.com/office/drawing/2014/main" id="{ED157385-8030-E5D8-8B23-012A99E3E7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79170" y="239456"/>
            <a:ext cx="574691" cy="76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2826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441;p40">
            <a:extLst>
              <a:ext uri="{FF2B5EF4-FFF2-40B4-BE49-F238E27FC236}">
                <a16:creationId xmlns:a16="http://schemas.microsoft.com/office/drawing/2014/main" id="{0B3116E4-EAB8-1BC7-B8C1-1985F31410BF}"/>
              </a:ext>
            </a:extLst>
          </p:cNvPr>
          <p:cNvPicPr preferRelativeResize="0"/>
          <p:nvPr/>
        </p:nvPicPr>
        <p:blipFill rotWithShape="1">
          <a:blip r:embed="rId2">
            <a:alphaModFix/>
          </a:blip>
          <a:srcRect t="19822" b="19280"/>
          <a:stretch/>
        </p:blipFill>
        <p:spPr>
          <a:xfrm>
            <a:off x="6570874" y="-146500"/>
            <a:ext cx="2516127" cy="1532273"/>
          </a:xfrm>
          <a:prstGeom prst="rect">
            <a:avLst/>
          </a:prstGeom>
          <a:noFill/>
          <a:ln>
            <a:noFill/>
          </a:ln>
          <a:effectLst>
            <a:outerShdw blurRad="185738" dist="47625" dir="4800000" algn="bl" rotWithShape="0">
              <a:srgbClr val="000000">
                <a:alpha val="19000"/>
              </a:srgbClr>
            </a:outerShdw>
          </a:effectLst>
        </p:spPr>
      </p:pic>
      <p:pic>
        <p:nvPicPr>
          <p:cNvPr id="3" name="Google Shape;443;p40">
            <a:extLst>
              <a:ext uri="{FF2B5EF4-FFF2-40B4-BE49-F238E27FC236}">
                <a16:creationId xmlns:a16="http://schemas.microsoft.com/office/drawing/2014/main" id="{65AFA1E6-9F7B-A32F-E7AD-2D069CAF7397}"/>
              </a:ext>
            </a:extLst>
          </p:cNvPr>
          <p:cNvPicPr preferRelativeResize="0"/>
          <p:nvPr/>
        </p:nvPicPr>
        <p:blipFill>
          <a:blip r:embed="rId3">
            <a:alphaModFix/>
          </a:blip>
          <a:stretch>
            <a:fillRect/>
          </a:stretch>
        </p:blipFill>
        <p:spPr>
          <a:xfrm>
            <a:off x="7962156" y="235510"/>
            <a:ext cx="815226" cy="815241"/>
          </a:xfrm>
          <a:prstGeom prst="rect">
            <a:avLst/>
          </a:prstGeom>
          <a:noFill/>
          <a:ln>
            <a:noFill/>
          </a:ln>
        </p:spPr>
      </p:pic>
      <p:sp>
        <p:nvSpPr>
          <p:cNvPr id="6" name="Google Shape;435;p40">
            <a:extLst>
              <a:ext uri="{FF2B5EF4-FFF2-40B4-BE49-F238E27FC236}">
                <a16:creationId xmlns:a16="http://schemas.microsoft.com/office/drawing/2014/main" id="{F0F65B3A-10ED-A6CB-7E3A-BDA186E408C0}"/>
              </a:ext>
            </a:extLst>
          </p:cNvPr>
          <p:cNvSpPr txBox="1"/>
          <p:nvPr/>
        </p:nvSpPr>
        <p:spPr>
          <a:xfrm>
            <a:off x="467602" y="402833"/>
            <a:ext cx="3837112" cy="496800"/>
          </a:xfrm>
          <a:prstGeom prst="rect">
            <a:avLst/>
          </a:prstGeom>
          <a:noFill/>
          <a:ln>
            <a:noFill/>
          </a:ln>
        </p:spPr>
        <p:txBody>
          <a:bodyPr spcFirstLastPara="1" wrap="square" lIns="91425" tIns="91425" rIns="91425" bIns="91425" anchor="t" anchorCtr="0">
            <a:noAutofit/>
          </a:bodyPr>
          <a:lstStyle/>
          <a:p>
            <a:pPr marL="0" lvl="0" indent="0" algn="l" rtl="0">
              <a:lnSpc>
                <a:spcPct val="107916"/>
              </a:lnSpc>
              <a:spcBef>
                <a:spcPts val="0"/>
              </a:spcBef>
              <a:spcAft>
                <a:spcPts val="0"/>
              </a:spcAft>
              <a:buNone/>
            </a:pPr>
            <a:r>
              <a:rPr lang="es" sz="3200" dirty="0">
                <a:solidFill>
                  <a:srgbClr val="FF0015"/>
                </a:solidFill>
                <a:latin typeface="Oswald Medium"/>
                <a:ea typeface="Oswald Medium"/>
                <a:cs typeface="Oswald Medium"/>
                <a:sym typeface="Oswald Medium"/>
              </a:rPr>
              <a:t>Journey del Contacto</a:t>
            </a:r>
            <a:endParaRPr sz="8600" dirty="0">
              <a:solidFill>
                <a:srgbClr val="FF0015"/>
              </a:solidFill>
              <a:latin typeface="Oswald Medium"/>
              <a:ea typeface="Oswald Medium"/>
              <a:cs typeface="Oswald Medium"/>
              <a:sym typeface="Oswald Medium"/>
            </a:endParaRPr>
          </a:p>
          <a:p>
            <a:pPr marL="0" lvl="0" indent="0" algn="l" rtl="0">
              <a:spcBef>
                <a:spcPts val="0"/>
              </a:spcBef>
              <a:spcAft>
                <a:spcPts val="0"/>
              </a:spcAft>
              <a:buNone/>
            </a:pPr>
            <a:endParaRPr sz="4400" dirty="0">
              <a:latin typeface="Oswald Medium"/>
              <a:ea typeface="Oswald Medium"/>
              <a:cs typeface="Oswald Medium"/>
              <a:sym typeface="Oswald Medium"/>
            </a:endParaRPr>
          </a:p>
        </p:txBody>
      </p:sp>
      <p:pic>
        <p:nvPicPr>
          <p:cNvPr id="8" name="Gráfico 7" descr="Insignia 4 con relleno sólido">
            <a:extLst>
              <a:ext uri="{FF2B5EF4-FFF2-40B4-BE49-F238E27FC236}">
                <a16:creationId xmlns:a16="http://schemas.microsoft.com/office/drawing/2014/main" id="{8B15724B-8206-E072-8C06-3EA9DD395A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7877" y="1530741"/>
            <a:ext cx="811530" cy="811530"/>
          </a:xfrm>
          <a:prstGeom prst="rect">
            <a:avLst/>
          </a:prstGeom>
        </p:spPr>
      </p:pic>
      <p:pic>
        <p:nvPicPr>
          <p:cNvPr id="10" name="Imagen 9">
            <a:extLst>
              <a:ext uri="{FF2B5EF4-FFF2-40B4-BE49-F238E27FC236}">
                <a16:creationId xmlns:a16="http://schemas.microsoft.com/office/drawing/2014/main" id="{F65E24CB-5F62-C349-40EE-18AE8A1431B5}"/>
              </a:ext>
            </a:extLst>
          </p:cNvPr>
          <p:cNvPicPr>
            <a:picLocks noChangeAspect="1"/>
          </p:cNvPicPr>
          <p:nvPr/>
        </p:nvPicPr>
        <p:blipFill>
          <a:blip r:embed="rId6"/>
          <a:stretch>
            <a:fillRect/>
          </a:stretch>
        </p:blipFill>
        <p:spPr>
          <a:xfrm>
            <a:off x="4797838" y="899633"/>
            <a:ext cx="1785345" cy="3954119"/>
          </a:xfrm>
          <a:prstGeom prst="rect">
            <a:avLst/>
          </a:prstGeom>
        </p:spPr>
      </p:pic>
      <p:sp>
        <p:nvSpPr>
          <p:cNvPr id="7" name="CuadroTexto 6">
            <a:extLst>
              <a:ext uri="{FF2B5EF4-FFF2-40B4-BE49-F238E27FC236}">
                <a16:creationId xmlns:a16="http://schemas.microsoft.com/office/drawing/2014/main" id="{519D8726-FA9D-A474-5D63-F6DD83668AEA}"/>
              </a:ext>
            </a:extLst>
          </p:cNvPr>
          <p:cNvSpPr txBox="1"/>
          <p:nvPr/>
        </p:nvSpPr>
        <p:spPr>
          <a:xfrm>
            <a:off x="1386174" y="1704741"/>
            <a:ext cx="3284806" cy="2031325"/>
          </a:xfrm>
          <a:prstGeom prst="rect">
            <a:avLst/>
          </a:prstGeom>
          <a:noFill/>
        </p:spPr>
        <p:txBody>
          <a:bodyPr wrap="square">
            <a:spAutoFit/>
          </a:bodyPr>
          <a:lstStyle/>
          <a:p>
            <a:pPr algn="ctr"/>
            <a:r>
              <a:rPr lang="es-ES" dirty="0">
                <a:latin typeface="Nunito" pitchFamily="2" charset="0"/>
              </a:rPr>
              <a:t>En caso de que el correo o el mensaje de texto no funcionen y se requiera un impacto por medio de </a:t>
            </a:r>
            <a:r>
              <a:rPr lang="es-ES" b="1" dirty="0">
                <a:latin typeface="Nunito" pitchFamily="2" charset="0"/>
              </a:rPr>
              <a:t>WhatsApp o llamada telefónica. </a:t>
            </a:r>
          </a:p>
          <a:p>
            <a:pPr algn="ctr"/>
            <a:endParaRPr lang="es-ES" dirty="0">
              <a:latin typeface="Nunito" pitchFamily="2" charset="0"/>
            </a:endParaRPr>
          </a:p>
          <a:p>
            <a:pPr algn="ctr"/>
            <a:r>
              <a:rPr lang="es-ES" dirty="0">
                <a:latin typeface="Nunito" pitchFamily="2" charset="0"/>
              </a:rPr>
              <a:t>Se envía un mensaje personalizado con su nombre invitándolo a llenar la encueta y el enlace para redireccionar a la encuesta.</a:t>
            </a:r>
            <a:endParaRPr lang="es-CO" dirty="0">
              <a:latin typeface="Nunito" pitchFamily="2" charset="0"/>
            </a:endParaRPr>
          </a:p>
        </p:txBody>
      </p:sp>
      <p:pic>
        <p:nvPicPr>
          <p:cNvPr id="1028" name="Picture 4" descr="Llamada entrante por teléfono. | Vector Premium">
            <a:extLst>
              <a:ext uri="{FF2B5EF4-FFF2-40B4-BE49-F238E27FC236}">
                <a16:creationId xmlns:a16="http://schemas.microsoft.com/office/drawing/2014/main" id="{75C01B7C-F0C1-F376-FB09-6304BBD6113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5474" t="4579" r="23688" b="6599"/>
          <a:stretch/>
        </p:blipFill>
        <p:spPr bwMode="auto">
          <a:xfrm>
            <a:off x="6797527" y="1704741"/>
            <a:ext cx="1432072" cy="26728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1515AAC6-BB1B-0B31-4678-B4E01C7E8CB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79170" y="239456"/>
            <a:ext cx="574691" cy="76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028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35;p40">
            <a:extLst>
              <a:ext uri="{FF2B5EF4-FFF2-40B4-BE49-F238E27FC236}">
                <a16:creationId xmlns:a16="http://schemas.microsoft.com/office/drawing/2014/main" id="{166F9B3F-CEA9-E301-3CD1-6C2DE840E3C5}"/>
              </a:ext>
            </a:extLst>
          </p:cNvPr>
          <p:cNvSpPr txBox="1"/>
          <p:nvPr/>
        </p:nvSpPr>
        <p:spPr>
          <a:xfrm>
            <a:off x="467600" y="402833"/>
            <a:ext cx="5384559" cy="4968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None/>
            </a:pPr>
            <a:r>
              <a:rPr lang="es-CO" sz="3200" dirty="0">
                <a:solidFill>
                  <a:srgbClr val="FF0015"/>
                </a:solidFill>
                <a:latin typeface="Oswald Medium"/>
                <a:ea typeface="Oswald Medium"/>
                <a:cs typeface="Oswald Medium"/>
                <a:sym typeface="Oswald Medium"/>
              </a:rPr>
              <a:t>Visualización de los </a:t>
            </a:r>
            <a:r>
              <a:rPr lang="es-CO" sz="3200" dirty="0" err="1">
                <a:solidFill>
                  <a:srgbClr val="FF0015"/>
                </a:solidFill>
                <a:latin typeface="Oswald Medium"/>
                <a:ea typeface="Oswald Medium"/>
                <a:cs typeface="Oswald Medium"/>
                <a:sym typeface="Oswald Medium"/>
              </a:rPr>
              <a:t>Dashboard</a:t>
            </a:r>
            <a:endParaRPr lang="es-CO" sz="3200" dirty="0">
              <a:solidFill>
                <a:srgbClr val="FF0015"/>
              </a:solidFill>
              <a:latin typeface="Oswald Medium"/>
              <a:ea typeface="Oswald Medium"/>
              <a:cs typeface="Oswald Medium"/>
              <a:sym typeface="Oswald Medium"/>
            </a:endParaRPr>
          </a:p>
          <a:p>
            <a:pPr marL="0" lvl="0" indent="0" algn="ctr" rtl="0">
              <a:spcBef>
                <a:spcPts val="0"/>
              </a:spcBef>
              <a:spcAft>
                <a:spcPts val="0"/>
              </a:spcAft>
              <a:buNone/>
            </a:pPr>
            <a:endParaRPr lang="es-CO" sz="4400" dirty="0">
              <a:latin typeface="Oswald Medium"/>
              <a:ea typeface="Oswald Medium"/>
              <a:cs typeface="Oswald Medium"/>
              <a:sym typeface="Oswald Medium"/>
            </a:endParaRPr>
          </a:p>
        </p:txBody>
      </p:sp>
      <p:sp>
        <p:nvSpPr>
          <p:cNvPr id="8" name="CuadroTexto 7">
            <a:extLst>
              <a:ext uri="{FF2B5EF4-FFF2-40B4-BE49-F238E27FC236}">
                <a16:creationId xmlns:a16="http://schemas.microsoft.com/office/drawing/2014/main" id="{E092B3B5-AAE7-540E-D0DB-3482C5C60539}"/>
              </a:ext>
            </a:extLst>
          </p:cNvPr>
          <p:cNvSpPr txBox="1"/>
          <p:nvPr/>
        </p:nvSpPr>
        <p:spPr>
          <a:xfrm>
            <a:off x="625026" y="1394966"/>
            <a:ext cx="3650566" cy="523220"/>
          </a:xfrm>
          <a:prstGeom prst="rect">
            <a:avLst/>
          </a:prstGeom>
          <a:noFill/>
        </p:spPr>
        <p:txBody>
          <a:bodyPr wrap="square">
            <a:spAutoFit/>
          </a:bodyPr>
          <a:lstStyle/>
          <a:p>
            <a:pPr marL="285750" indent="-285750" algn="ctr">
              <a:buClr>
                <a:srgbClr val="FF0000"/>
              </a:buClr>
              <a:buFont typeface="Wingdings" panose="05000000000000000000" pitchFamily="2" charset="2"/>
              <a:buChar char="ü"/>
            </a:pPr>
            <a:r>
              <a:rPr lang="es-ES" dirty="0">
                <a:latin typeface="Nunito" pitchFamily="2" charset="0"/>
              </a:rPr>
              <a:t>La visualización del enlace en tiempo real con las tendencias de respuestas.</a:t>
            </a:r>
            <a:endParaRPr lang="es-CO" dirty="0">
              <a:latin typeface="Nunito" pitchFamily="2" charset="0"/>
            </a:endParaRPr>
          </a:p>
        </p:txBody>
      </p:sp>
      <p:pic>
        <p:nvPicPr>
          <p:cNvPr id="10" name="Imagen 9">
            <a:extLst>
              <a:ext uri="{FF2B5EF4-FFF2-40B4-BE49-F238E27FC236}">
                <a16:creationId xmlns:a16="http://schemas.microsoft.com/office/drawing/2014/main" id="{5125637D-5BBD-F4E6-3CCE-8494D95B970D}"/>
              </a:ext>
            </a:extLst>
          </p:cNvPr>
          <p:cNvPicPr>
            <a:picLocks noChangeAspect="1"/>
          </p:cNvPicPr>
          <p:nvPr/>
        </p:nvPicPr>
        <p:blipFill>
          <a:blip r:embed="rId2"/>
          <a:stretch>
            <a:fillRect/>
          </a:stretch>
        </p:blipFill>
        <p:spPr>
          <a:xfrm>
            <a:off x="1086276" y="2196921"/>
            <a:ext cx="3029253" cy="2563214"/>
          </a:xfrm>
          <a:prstGeom prst="rect">
            <a:avLst/>
          </a:prstGeom>
        </p:spPr>
      </p:pic>
      <p:sp>
        <p:nvSpPr>
          <p:cNvPr id="12" name="CuadroTexto 11">
            <a:extLst>
              <a:ext uri="{FF2B5EF4-FFF2-40B4-BE49-F238E27FC236}">
                <a16:creationId xmlns:a16="http://schemas.microsoft.com/office/drawing/2014/main" id="{C501EEA2-2072-3D19-54A3-C2FDF054C975}"/>
              </a:ext>
            </a:extLst>
          </p:cNvPr>
          <p:cNvSpPr txBox="1"/>
          <p:nvPr/>
        </p:nvSpPr>
        <p:spPr>
          <a:xfrm>
            <a:off x="4958383" y="1432759"/>
            <a:ext cx="3701064" cy="954107"/>
          </a:xfrm>
          <a:prstGeom prst="rect">
            <a:avLst/>
          </a:prstGeom>
          <a:noFill/>
        </p:spPr>
        <p:txBody>
          <a:bodyPr wrap="square">
            <a:spAutoFit/>
          </a:bodyPr>
          <a:lstStyle/>
          <a:p>
            <a:pPr marL="285750" indent="-285750" algn="ctr">
              <a:buClr>
                <a:srgbClr val="FF0000"/>
              </a:buClr>
              <a:buFont typeface="Wingdings" panose="05000000000000000000" pitchFamily="2" charset="2"/>
              <a:buChar char="ü"/>
            </a:pPr>
            <a:r>
              <a:rPr lang="es-ES" dirty="0">
                <a:latin typeface="Nunito" pitchFamily="2" charset="0"/>
              </a:rPr>
              <a:t>La visualización del </a:t>
            </a:r>
            <a:r>
              <a:rPr lang="es-ES" dirty="0" err="1">
                <a:latin typeface="Nunito" pitchFamily="2" charset="0"/>
              </a:rPr>
              <a:t>looker</a:t>
            </a:r>
            <a:r>
              <a:rPr lang="es-ES" dirty="0">
                <a:latin typeface="Nunito" pitchFamily="2" charset="0"/>
              </a:rPr>
              <a:t> </a:t>
            </a:r>
            <a:r>
              <a:rPr lang="es-ES" dirty="0" err="1">
                <a:latin typeface="Nunito" pitchFamily="2" charset="0"/>
              </a:rPr>
              <a:t>studio</a:t>
            </a:r>
            <a:r>
              <a:rPr lang="es-ES" dirty="0">
                <a:latin typeface="Nunito" pitchFamily="2" charset="0"/>
              </a:rPr>
              <a:t>, se va actualizando en tiempo real, se puede personalizar con colores de la marca y se puede descargar en </a:t>
            </a:r>
            <a:r>
              <a:rPr lang="es-ES" dirty="0" err="1">
                <a:latin typeface="Nunito" pitchFamily="2" charset="0"/>
              </a:rPr>
              <a:t>pdf</a:t>
            </a:r>
            <a:r>
              <a:rPr lang="es-ES" dirty="0">
                <a:latin typeface="Nunito" pitchFamily="2" charset="0"/>
              </a:rPr>
              <a:t>.</a:t>
            </a:r>
            <a:endParaRPr lang="es-CO" dirty="0">
              <a:latin typeface="Nunito" pitchFamily="2" charset="0"/>
            </a:endParaRPr>
          </a:p>
        </p:txBody>
      </p:sp>
      <p:pic>
        <p:nvPicPr>
          <p:cNvPr id="14" name="Imagen 13">
            <a:extLst>
              <a:ext uri="{FF2B5EF4-FFF2-40B4-BE49-F238E27FC236}">
                <a16:creationId xmlns:a16="http://schemas.microsoft.com/office/drawing/2014/main" id="{4DF72B80-90C8-DA5A-8508-3DBE05443BCB}"/>
              </a:ext>
            </a:extLst>
          </p:cNvPr>
          <p:cNvPicPr>
            <a:picLocks noChangeAspect="1"/>
          </p:cNvPicPr>
          <p:nvPr/>
        </p:nvPicPr>
        <p:blipFill>
          <a:blip r:embed="rId3"/>
          <a:stretch>
            <a:fillRect/>
          </a:stretch>
        </p:blipFill>
        <p:spPr>
          <a:xfrm>
            <a:off x="4868410" y="2478892"/>
            <a:ext cx="3905780" cy="2405734"/>
          </a:xfrm>
          <a:prstGeom prst="rect">
            <a:avLst/>
          </a:prstGeom>
        </p:spPr>
      </p:pic>
      <p:pic>
        <p:nvPicPr>
          <p:cNvPr id="15" name="Google Shape;441;p40">
            <a:extLst>
              <a:ext uri="{FF2B5EF4-FFF2-40B4-BE49-F238E27FC236}">
                <a16:creationId xmlns:a16="http://schemas.microsoft.com/office/drawing/2014/main" id="{3C722CBE-49D6-9E11-EBD4-85ECA68E6711}"/>
              </a:ext>
            </a:extLst>
          </p:cNvPr>
          <p:cNvPicPr preferRelativeResize="0"/>
          <p:nvPr/>
        </p:nvPicPr>
        <p:blipFill rotWithShape="1">
          <a:blip r:embed="rId4">
            <a:alphaModFix/>
          </a:blip>
          <a:srcRect t="19822" b="19280"/>
          <a:stretch/>
        </p:blipFill>
        <p:spPr>
          <a:xfrm>
            <a:off x="6570874" y="-146500"/>
            <a:ext cx="2516127" cy="1532273"/>
          </a:xfrm>
          <a:prstGeom prst="rect">
            <a:avLst/>
          </a:prstGeom>
          <a:noFill/>
          <a:ln>
            <a:noFill/>
          </a:ln>
          <a:effectLst>
            <a:outerShdw blurRad="185738" dist="47625" dir="4800000" algn="bl" rotWithShape="0">
              <a:srgbClr val="000000">
                <a:alpha val="19000"/>
              </a:srgbClr>
            </a:outerShdw>
          </a:effectLst>
        </p:spPr>
      </p:pic>
      <p:pic>
        <p:nvPicPr>
          <p:cNvPr id="16" name="Google Shape;443;p40">
            <a:extLst>
              <a:ext uri="{FF2B5EF4-FFF2-40B4-BE49-F238E27FC236}">
                <a16:creationId xmlns:a16="http://schemas.microsoft.com/office/drawing/2014/main" id="{4737B54D-0905-77CE-585E-2670886DCDA5}"/>
              </a:ext>
            </a:extLst>
          </p:cNvPr>
          <p:cNvPicPr preferRelativeResize="0"/>
          <p:nvPr/>
        </p:nvPicPr>
        <p:blipFill>
          <a:blip r:embed="rId5">
            <a:alphaModFix/>
          </a:blip>
          <a:stretch>
            <a:fillRect/>
          </a:stretch>
        </p:blipFill>
        <p:spPr>
          <a:xfrm>
            <a:off x="7962156" y="235510"/>
            <a:ext cx="815226" cy="815241"/>
          </a:xfrm>
          <a:prstGeom prst="rect">
            <a:avLst/>
          </a:prstGeom>
          <a:noFill/>
          <a:ln>
            <a:noFill/>
          </a:ln>
        </p:spPr>
      </p:pic>
      <p:pic>
        <p:nvPicPr>
          <p:cNvPr id="2" name="Picture 2">
            <a:extLst>
              <a:ext uri="{FF2B5EF4-FFF2-40B4-BE49-F238E27FC236}">
                <a16:creationId xmlns:a16="http://schemas.microsoft.com/office/drawing/2014/main" id="{C1D7902C-AB7B-1348-1FFD-16BA3EF918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9170" y="239456"/>
            <a:ext cx="574691" cy="76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7177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35;p40">
            <a:extLst>
              <a:ext uri="{FF2B5EF4-FFF2-40B4-BE49-F238E27FC236}">
                <a16:creationId xmlns:a16="http://schemas.microsoft.com/office/drawing/2014/main" id="{166F9B3F-CEA9-E301-3CD1-6C2DE840E3C5}"/>
              </a:ext>
            </a:extLst>
          </p:cNvPr>
          <p:cNvSpPr txBox="1"/>
          <p:nvPr/>
        </p:nvSpPr>
        <p:spPr>
          <a:xfrm>
            <a:off x="467600" y="402833"/>
            <a:ext cx="5384559" cy="49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ES" sz="3200" dirty="0">
                <a:solidFill>
                  <a:srgbClr val="FF0015"/>
                </a:solidFill>
                <a:latin typeface="Oswald Medium"/>
                <a:ea typeface="Oswald Medium"/>
                <a:cs typeface="Oswald Medium"/>
                <a:sym typeface="Oswald Medium"/>
              </a:rPr>
              <a:t>Validación de la calidad de la</a:t>
            </a:r>
          </a:p>
          <a:p>
            <a:pPr marL="0" lvl="0" indent="0" algn="ctr" rtl="0">
              <a:spcBef>
                <a:spcPts val="0"/>
              </a:spcBef>
              <a:spcAft>
                <a:spcPts val="0"/>
              </a:spcAft>
              <a:buNone/>
            </a:pPr>
            <a:r>
              <a:rPr lang="es-ES" sz="3200" dirty="0">
                <a:solidFill>
                  <a:srgbClr val="FF0015"/>
                </a:solidFill>
                <a:latin typeface="Oswald Medium"/>
                <a:ea typeface="Oswald Medium"/>
                <a:cs typeface="Oswald Medium"/>
                <a:sym typeface="Oswald Medium"/>
              </a:rPr>
              <a:t>información</a:t>
            </a:r>
          </a:p>
          <a:p>
            <a:pPr marL="0" lvl="0" indent="0" algn="ctr" rtl="0">
              <a:spcBef>
                <a:spcPts val="0"/>
              </a:spcBef>
              <a:spcAft>
                <a:spcPts val="0"/>
              </a:spcAft>
              <a:buNone/>
            </a:pPr>
            <a:endParaRPr lang="es-CO" sz="4400" dirty="0">
              <a:latin typeface="Oswald Medium"/>
              <a:ea typeface="Oswald Medium"/>
              <a:cs typeface="Oswald Medium"/>
              <a:sym typeface="Oswald Medium"/>
            </a:endParaRPr>
          </a:p>
        </p:txBody>
      </p:sp>
      <p:pic>
        <p:nvPicPr>
          <p:cNvPr id="15" name="Google Shape;441;p40">
            <a:extLst>
              <a:ext uri="{FF2B5EF4-FFF2-40B4-BE49-F238E27FC236}">
                <a16:creationId xmlns:a16="http://schemas.microsoft.com/office/drawing/2014/main" id="{3C722CBE-49D6-9E11-EBD4-85ECA68E6711}"/>
              </a:ext>
            </a:extLst>
          </p:cNvPr>
          <p:cNvPicPr preferRelativeResize="0"/>
          <p:nvPr/>
        </p:nvPicPr>
        <p:blipFill rotWithShape="1">
          <a:blip r:embed="rId2">
            <a:alphaModFix/>
          </a:blip>
          <a:srcRect t="19822" b="19280"/>
          <a:stretch/>
        </p:blipFill>
        <p:spPr>
          <a:xfrm>
            <a:off x="6570874" y="-146500"/>
            <a:ext cx="2516127" cy="1532273"/>
          </a:xfrm>
          <a:prstGeom prst="rect">
            <a:avLst/>
          </a:prstGeom>
          <a:noFill/>
          <a:ln>
            <a:noFill/>
          </a:ln>
          <a:effectLst>
            <a:outerShdw blurRad="185738" dist="47625" dir="4800000" algn="bl" rotWithShape="0">
              <a:srgbClr val="000000">
                <a:alpha val="19000"/>
              </a:srgbClr>
            </a:outerShdw>
          </a:effectLst>
        </p:spPr>
      </p:pic>
      <p:pic>
        <p:nvPicPr>
          <p:cNvPr id="16" name="Google Shape;443;p40">
            <a:extLst>
              <a:ext uri="{FF2B5EF4-FFF2-40B4-BE49-F238E27FC236}">
                <a16:creationId xmlns:a16="http://schemas.microsoft.com/office/drawing/2014/main" id="{4737B54D-0905-77CE-585E-2670886DCDA5}"/>
              </a:ext>
            </a:extLst>
          </p:cNvPr>
          <p:cNvPicPr preferRelativeResize="0"/>
          <p:nvPr/>
        </p:nvPicPr>
        <p:blipFill>
          <a:blip r:embed="rId3">
            <a:alphaModFix/>
          </a:blip>
          <a:stretch>
            <a:fillRect/>
          </a:stretch>
        </p:blipFill>
        <p:spPr>
          <a:xfrm>
            <a:off x="7962156" y="235510"/>
            <a:ext cx="815226" cy="815241"/>
          </a:xfrm>
          <a:prstGeom prst="rect">
            <a:avLst/>
          </a:prstGeom>
          <a:noFill/>
          <a:ln>
            <a:noFill/>
          </a:ln>
        </p:spPr>
      </p:pic>
      <p:sp>
        <p:nvSpPr>
          <p:cNvPr id="6" name="CuadroTexto 5">
            <a:extLst>
              <a:ext uri="{FF2B5EF4-FFF2-40B4-BE49-F238E27FC236}">
                <a16:creationId xmlns:a16="http://schemas.microsoft.com/office/drawing/2014/main" id="{C2F8486E-7A8B-01AE-D655-B7759F8AB0B0}"/>
              </a:ext>
            </a:extLst>
          </p:cNvPr>
          <p:cNvSpPr txBox="1"/>
          <p:nvPr/>
        </p:nvSpPr>
        <p:spPr>
          <a:xfrm>
            <a:off x="717451" y="1655377"/>
            <a:ext cx="7954424" cy="2893100"/>
          </a:xfrm>
          <a:prstGeom prst="rect">
            <a:avLst/>
          </a:prstGeom>
          <a:noFill/>
        </p:spPr>
        <p:txBody>
          <a:bodyPr wrap="square">
            <a:spAutoFit/>
          </a:bodyPr>
          <a:lstStyle/>
          <a:p>
            <a:pPr algn="just"/>
            <a:r>
              <a:rPr lang="es-ES" b="1" dirty="0">
                <a:latin typeface="Nunito" pitchFamily="2" charset="0"/>
              </a:rPr>
              <a:t>Realizamos procesos rigurosos de la validación de la información suministrada como:</a:t>
            </a:r>
          </a:p>
          <a:p>
            <a:pPr algn="just"/>
            <a:endParaRPr lang="es-ES" b="1" dirty="0">
              <a:latin typeface="Nunito" pitchFamily="2" charset="0"/>
            </a:endParaRPr>
          </a:p>
          <a:p>
            <a:pPr marL="285750" indent="-285750" algn="just">
              <a:buFont typeface="Wingdings" panose="05000000000000000000" pitchFamily="2" charset="2"/>
              <a:buChar char="ü"/>
            </a:pPr>
            <a:r>
              <a:rPr lang="es-ES" dirty="0">
                <a:latin typeface="Nunito" pitchFamily="2" charset="0"/>
              </a:rPr>
              <a:t>Validación de tiempos de respuesta, asegurándonos que cumplan con el mínimo necesario para llenar las encuestas.</a:t>
            </a:r>
          </a:p>
          <a:p>
            <a:pPr algn="just"/>
            <a:endParaRPr lang="es-ES" dirty="0">
              <a:latin typeface="Nunito" pitchFamily="2" charset="0"/>
            </a:endParaRPr>
          </a:p>
          <a:p>
            <a:pPr marL="285750" indent="-285750" algn="just">
              <a:buFont typeface="Wingdings" panose="05000000000000000000" pitchFamily="2" charset="2"/>
              <a:buChar char="ü"/>
            </a:pPr>
            <a:r>
              <a:rPr lang="es-ES" dirty="0">
                <a:latin typeface="Nunito" pitchFamily="2" charset="0"/>
              </a:rPr>
              <a:t>Garantizamos que las personas no generen múltiples respuestas o participaciones.</a:t>
            </a:r>
          </a:p>
          <a:p>
            <a:pPr marL="285750" indent="-285750" algn="just">
              <a:buFont typeface="Wingdings" panose="05000000000000000000" pitchFamily="2" charset="2"/>
              <a:buChar char="ü"/>
            </a:pPr>
            <a:endParaRPr lang="es-ES" dirty="0">
              <a:latin typeface="Nunito" pitchFamily="2" charset="0"/>
            </a:endParaRPr>
          </a:p>
          <a:p>
            <a:pPr marL="285750" indent="-285750" algn="just">
              <a:buFont typeface="Wingdings" panose="05000000000000000000" pitchFamily="2" charset="2"/>
              <a:buChar char="ü"/>
            </a:pPr>
            <a:r>
              <a:rPr lang="es-ES" dirty="0">
                <a:latin typeface="Nunito" pitchFamily="2" charset="0"/>
              </a:rPr>
              <a:t>Corroboramos información solicitando por medio de fotos o evidencias.</a:t>
            </a:r>
          </a:p>
          <a:p>
            <a:pPr marL="285750" indent="-285750" algn="just">
              <a:buFont typeface="Wingdings" panose="05000000000000000000" pitchFamily="2" charset="2"/>
              <a:buChar char="ü"/>
            </a:pPr>
            <a:endParaRPr lang="es-ES" dirty="0">
              <a:latin typeface="Nunito" pitchFamily="2" charset="0"/>
            </a:endParaRPr>
          </a:p>
          <a:p>
            <a:pPr marL="285750" indent="-285750" algn="just">
              <a:buFont typeface="Wingdings" panose="05000000000000000000" pitchFamily="2" charset="2"/>
              <a:buChar char="ü"/>
            </a:pPr>
            <a:r>
              <a:rPr lang="es-ES" dirty="0">
                <a:latin typeface="Nunito" pitchFamily="2" charset="0"/>
              </a:rPr>
              <a:t>Finalmente respaldamos la garantía de los estudios y sus targets por medio de preguntas de control.</a:t>
            </a:r>
          </a:p>
          <a:p>
            <a:pPr algn="just"/>
            <a:endParaRPr lang="es-ES" dirty="0">
              <a:latin typeface="Nunito" pitchFamily="2" charset="0"/>
            </a:endParaRPr>
          </a:p>
          <a:p>
            <a:pPr marL="285750" indent="-285750" algn="just">
              <a:buFont typeface="Wingdings" panose="05000000000000000000" pitchFamily="2" charset="2"/>
              <a:buChar char="ü"/>
            </a:pPr>
            <a:r>
              <a:rPr lang="es-ES" dirty="0">
                <a:latin typeface="Nunito" pitchFamily="2" charset="0"/>
              </a:rPr>
              <a:t>Realizamos descarte por respuestas anómalas y validamos las respuestas abiertas. </a:t>
            </a:r>
            <a:endParaRPr lang="es-CO" dirty="0">
              <a:latin typeface="Nunito" pitchFamily="2" charset="0"/>
            </a:endParaRPr>
          </a:p>
        </p:txBody>
      </p:sp>
      <p:pic>
        <p:nvPicPr>
          <p:cNvPr id="2" name="Picture 2">
            <a:extLst>
              <a:ext uri="{FF2B5EF4-FFF2-40B4-BE49-F238E27FC236}">
                <a16:creationId xmlns:a16="http://schemas.microsoft.com/office/drawing/2014/main" id="{E64CF835-5DF5-995E-9F75-387553E2CB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9170" y="239456"/>
            <a:ext cx="574691" cy="76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07471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pic>
        <p:nvPicPr>
          <p:cNvPr id="529" name="Google Shape;529;p46"/>
          <p:cNvPicPr preferRelativeResize="0"/>
          <p:nvPr/>
        </p:nvPicPr>
        <p:blipFill>
          <a:blip r:embed="rId3">
            <a:alphaModFix/>
          </a:blip>
          <a:stretch>
            <a:fillRect/>
          </a:stretch>
        </p:blipFill>
        <p:spPr>
          <a:xfrm>
            <a:off x="0" y="0"/>
            <a:ext cx="4240303" cy="5143501"/>
          </a:xfrm>
          <a:prstGeom prst="rect">
            <a:avLst/>
          </a:prstGeom>
          <a:noFill/>
          <a:ln>
            <a:noFill/>
          </a:ln>
        </p:spPr>
      </p:pic>
      <p:sp>
        <p:nvSpPr>
          <p:cNvPr id="530" name="Google Shape;530;p46"/>
          <p:cNvSpPr txBox="1"/>
          <p:nvPr/>
        </p:nvSpPr>
        <p:spPr>
          <a:xfrm>
            <a:off x="4643075" y="690425"/>
            <a:ext cx="3951900" cy="7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300">
                <a:latin typeface="Oswald Medium"/>
                <a:ea typeface="Oswald Medium"/>
                <a:cs typeface="Oswald Medium"/>
                <a:sym typeface="Oswald Medium"/>
              </a:rPr>
              <a:t>ENTREGABLE DE </a:t>
            </a:r>
            <a:r>
              <a:rPr lang="es" sz="2300">
                <a:solidFill>
                  <a:srgbClr val="FF0015"/>
                </a:solidFill>
                <a:latin typeface="Oswald Medium"/>
                <a:ea typeface="Oswald Medium"/>
                <a:cs typeface="Oswald Medium"/>
                <a:sym typeface="Oswald Medium"/>
              </a:rPr>
              <a:t>LA PROPUESTA</a:t>
            </a:r>
            <a:endParaRPr sz="2300">
              <a:solidFill>
                <a:srgbClr val="FF0015"/>
              </a:solidFill>
              <a:latin typeface="Oswald Medium"/>
              <a:ea typeface="Oswald Medium"/>
              <a:cs typeface="Oswald Medium"/>
              <a:sym typeface="Oswald Medium"/>
            </a:endParaRPr>
          </a:p>
          <a:p>
            <a:pPr marL="0" lvl="0" indent="0" algn="l" rtl="0">
              <a:spcBef>
                <a:spcPts val="0"/>
              </a:spcBef>
              <a:spcAft>
                <a:spcPts val="0"/>
              </a:spcAft>
              <a:buNone/>
            </a:pPr>
            <a:endParaRPr sz="4400">
              <a:latin typeface="Oswald Medium"/>
              <a:ea typeface="Oswald Medium"/>
              <a:cs typeface="Oswald Medium"/>
              <a:sym typeface="Oswald Medium"/>
            </a:endParaRPr>
          </a:p>
        </p:txBody>
      </p:sp>
      <p:sp>
        <p:nvSpPr>
          <p:cNvPr id="533" name="Google Shape;533;p46"/>
          <p:cNvSpPr txBox="1"/>
          <p:nvPr/>
        </p:nvSpPr>
        <p:spPr>
          <a:xfrm>
            <a:off x="4764803" y="2216521"/>
            <a:ext cx="4039800" cy="671400"/>
          </a:xfrm>
          <a:prstGeom prst="rect">
            <a:avLst/>
          </a:prstGeom>
          <a:noFill/>
          <a:ln>
            <a:noFill/>
          </a:ln>
        </p:spPr>
        <p:txBody>
          <a:bodyPr spcFirstLastPara="1" wrap="square" lIns="91425" tIns="91425" rIns="91425" bIns="91425" anchor="t" anchorCtr="0">
            <a:noAutofit/>
          </a:bodyPr>
          <a:lstStyle/>
          <a:p>
            <a:pPr marL="0" lvl="0" indent="0" algn="just" rtl="0">
              <a:lnSpc>
                <a:spcPct val="107916"/>
              </a:lnSpc>
              <a:spcBef>
                <a:spcPts val="0"/>
              </a:spcBef>
              <a:spcAft>
                <a:spcPts val="0"/>
              </a:spcAft>
              <a:buNone/>
            </a:pPr>
            <a:r>
              <a:rPr lang="es" sz="1200" b="1" u="sng" dirty="0">
                <a:solidFill>
                  <a:srgbClr val="FF0015"/>
                </a:solidFill>
                <a:latin typeface="Nunito"/>
                <a:ea typeface="Nunito"/>
                <a:cs typeface="Nunito"/>
                <a:sym typeface="Nunito"/>
              </a:rPr>
              <a:t>Base de datos actualizada:</a:t>
            </a:r>
            <a:r>
              <a:rPr lang="es" sz="1200" b="1" dirty="0">
                <a:solidFill>
                  <a:srgbClr val="FF0015"/>
                </a:solidFill>
                <a:latin typeface="Nunito"/>
                <a:ea typeface="Nunito"/>
                <a:cs typeface="Nunito"/>
                <a:sym typeface="Nunito"/>
              </a:rPr>
              <a:t> </a:t>
            </a:r>
            <a:r>
              <a:rPr lang="es" sz="1200" dirty="0">
                <a:solidFill>
                  <a:schemeClr val="dk1"/>
                </a:solidFill>
                <a:latin typeface="Nunito"/>
                <a:ea typeface="Nunito"/>
                <a:cs typeface="Nunito"/>
                <a:sym typeface="Nunito"/>
              </a:rPr>
              <a:t>Link en tiempo real para vizualizar los resultados de la encuesta en dashboard.</a:t>
            </a:r>
            <a:endParaRPr sz="1200" u="sng" dirty="0">
              <a:solidFill>
                <a:schemeClr val="dk1"/>
              </a:solidFill>
              <a:latin typeface="Nunito"/>
              <a:ea typeface="Nunito"/>
              <a:cs typeface="Nunito"/>
              <a:sym typeface="Nunito"/>
            </a:endParaRPr>
          </a:p>
          <a:p>
            <a:pPr marL="0" lvl="0" indent="0" algn="just" rtl="0">
              <a:spcBef>
                <a:spcPts val="800"/>
              </a:spcBef>
              <a:spcAft>
                <a:spcPts val="0"/>
              </a:spcAft>
              <a:buNone/>
            </a:pPr>
            <a:endParaRPr sz="1200" dirty="0">
              <a:latin typeface="Nunito"/>
              <a:ea typeface="Nunito"/>
              <a:cs typeface="Nunito"/>
              <a:sym typeface="Nunito"/>
            </a:endParaRPr>
          </a:p>
        </p:txBody>
      </p:sp>
      <p:pic>
        <p:nvPicPr>
          <p:cNvPr id="534" name="Google Shape;534;p46"/>
          <p:cNvPicPr preferRelativeResize="0"/>
          <p:nvPr/>
        </p:nvPicPr>
        <p:blipFill>
          <a:blip r:embed="rId4">
            <a:alphaModFix/>
          </a:blip>
          <a:stretch>
            <a:fillRect/>
          </a:stretch>
        </p:blipFill>
        <p:spPr>
          <a:xfrm>
            <a:off x="4500926" y="2330070"/>
            <a:ext cx="193525" cy="149525"/>
          </a:xfrm>
          <a:prstGeom prst="rect">
            <a:avLst/>
          </a:prstGeom>
          <a:noFill/>
          <a:ln>
            <a:noFill/>
          </a:ln>
        </p:spPr>
      </p:pic>
      <p:sp>
        <p:nvSpPr>
          <p:cNvPr id="537" name="Google Shape;537;p46"/>
          <p:cNvSpPr txBox="1"/>
          <p:nvPr/>
        </p:nvSpPr>
        <p:spPr>
          <a:xfrm>
            <a:off x="4665215" y="2887921"/>
            <a:ext cx="4145700" cy="982293"/>
          </a:xfrm>
          <a:prstGeom prst="rect">
            <a:avLst/>
          </a:prstGeom>
          <a:noFill/>
          <a:ln>
            <a:noFill/>
          </a:ln>
        </p:spPr>
        <p:txBody>
          <a:bodyPr spcFirstLastPara="1" wrap="square" lIns="91425" tIns="91425" rIns="91425" bIns="91425" anchor="t" anchorCtr="0">
            <a:noAutofit/>
          </a:bodyPr>
          <a:lstStyle/>
          <a:p>
            <a:pPr marL="0" lvl="0" indent="0" algn="just" rtl="0">
              <a:lnSpc>
                <a:spcPct val="107916"/>
              </a:lnSpc>
              <a:spcBef>
                <a:spcPts val="0"/>
              </a:spcBef>
              <a:spcAft>
                <a:spcPts val="0"/>
              </a:spcAft>
              <a:buNone/>
            </a:pPr>
            <a:r>
              <a:rPr lang="es" sz="1200" b="1" u="sng" dirty="0">
                <a:solidFill>
                  <a:srgbClr val="FF0015"/>
                </a:solidFill>
                <a:latin typeface="Nunito"/>
                <a:ea typeface="Nunito"/>
                <a:cs typeface="Nunito"/>
                <a:sym typeface="Nunito"/>
              </a:rPr>
              <a:t>Informe de resultados con estrategias accionables:     </a:t>
            </a:r>
            <a:r>
              <a:rPr lang="es" sz="1200" dirty="0">
                <a:solidFill>
                  <a:schemeClr val="dk1"/>
                </a:solidFill>
                <a:latin typeface="Nunito"/>
                <a:ea typeface="Nunito"/>
                <a:cs typeface="Nunito"/>
                <a:sym typeface="Nunito"/>
              </a:rPr>
              <a:t>Se realizará una sesion equipo investigador, para revisar los hallazgos de la investigación.</a:t>
            </a:r>
            <a:endParaRPr sz="1200" dirty="0">
              <a:latin typeface="Nunito"/>
              <a:ea typeface="Nunito"/>
              <a:cs typeface="Nunito"/>
              <a:sym typeface="Nunito"/>
            </a:endParaRPr>
          </a:p>
        </p:txBody>
      </p:sp>
      <p:pic>
        <p:nvPicPr>
          <p:cNvPr id="538" name="Google Shape;538;p46"/>
          <p:cNvPicPr preferRelativeResize="0"/>
          <p:nvPr/>
        </p:nvPicPr>
        <p:blipFill>
          <a:blip r:embed="rId4">
            <a:alphaModFix/>
          </a:blip>
          <a:stretch>
            <a:fillRect/>
          </a:stretch>
        </p:blipFill>
        <p:spPr>
          <a:xfrm>
            <a:off x="4471678" y="3015538"/>
            <a:ext cx="193525" cy="149525"/>
          </a:xfrm>
          <a:prstGeom prst="rect">
            <a:avLst/>
          </a:prstGeom>
          <a:noFill/>
          <a:ln>
            <a:noFill/>
          </a:ln>
        </p:spPr>
      </p:pic>
      <p:sp>
        <p:nvSpPr>
          <p:cNvPr id="2" name="Google Shape;533;p46">
            <a:extLst>
              <a:ext uri="{FF2B5EF4-FFF2-40B4-BE49-F238E27FC236}">
                <a16:creationId xmlns:a16="http://schemas.microsoft.com/office/drawing/2014/main" id="{29B324E7-E950-6016-B6EE-D16E09284FC3}"/>
              </a:ext>
            </a:extLst>
          </p:cNvPr>
          <p:cNvSpPr txBox="1"/>
          <p:nvPr/>
        </p:nvSpPr>
        <p:spPr>
          <a:xfrm>
            <a:off x="4764803" y="1349245"/>
            <a:ext cx="4039800" cy="671400"/>
          </a:xfrm>
          <a:prstGeom prst="rect">
            <a:avLst/>
          </a:prstGeom>
          <a:noFill/>
          <a:ln>
            <a:noFill/>
          </a:ln>
        </p:spPr>
        <p:txBody>
          <a:bodyPr spcFirstLastPara="1" wrap="square" lIns="91425" tIns="91425" rIns="91425" bIns="91425" anchor="t" anchorCtr="0">
            <a:noAutofit/>
          </a:bodyPr>
          <a:lstStyle/>
          <a:p>
            <a:pPr marL="0" lvl="0" indent="0" algn="just" rtl="0">
              <a:lnSpc>
                <a:spcPct val="107916"/>
              </a:lnSpc>
              <a:spcBef>
                <a:spcPts val="0"/>
              </a:spcBef>
              <a:spcAft>
                <a:spcPts val="0"/>
              </a:spcAft>
              <a:buNone/>
            </a:pPr>
            <a:r>
              <a:rPr lang="es" sz="1200" b="1" u="sng" dirty="0">
                <a:solidFill>
                  <a:srgbClr val="FF0015"/>
                </a:solidFill>
                <a:latin typeface="Nunito"/>
                <a:ea typeface="Nunito"/>
                <a:cs typeface="Nunito"/>
                <a:sym typeface="Nunito"/>
              </a:rPr>
              <a:t>Cuestionario:</a:t>
            </a:r>
            <a:r>
              <a:rPr lang="es" sz="1200" b="1" dirty="0">
                <a:solidFill>
                  <a:srgbClr val="FF0015"/>
                </a:solidFill>
                <a:latin typeface="Nunito"/>
                <a:ea typeface="Nunito"/>
                <a:cs typeface="Nunito"/>
                <a:sym typeface="Nunito"/>
              </a:rPr>
              <a:t> </a:t>
            </a:r>
            <a:r>
              <a:rPr lang="es-ES_tradnl" sz="1200" dirty="0" err="1">
                <a:solidFill>
                  <a:schemeClr val="dk1"/>
                </a:solidFill>
                <a:latin typeface="Nunito"/>
                <a:sym typeface="Nunito"/>
              </a:rPr>
              <a:t>MindLabs</a:t>
            </a:r>
            <a:r>
              <a:rPr lang="es-ES_tradnl" sz="1200" dirty="0">
                <a:solidFill>
                  <a:schemeClr val="dk1"/>
                </a:solidFill>
                <a:latin typeface="Nunito"/>
                <a:sym typeface="Nunito"/>
              </a:rPr>
              <a:t> será el responsable de </a:t>
            </a:r>
            <a:r>
              <a:rPr lang="es-ES_tradnl" sz="1200" dirty="0">
                <a:solidFill>
                  <a:schemeClr val="dk1"/>
                </a:solidFill>
                <a:latin typeface="Nunito"/>
                <a:ea typeface="Nunito"/>
                <a:cs typeface="Nunito"/>
                <a:sym typeface="Nunito"/>
              </a:rPr>
              <a:t>la formulación del cuestionario que se va a enviar a la base de datos, con las preguntas que se van a profundizar.</a:t>
            </a:r>
            <a:endParaRPr lang="es-ES_tradnl" sz="1200" u="sng" dirty="0">
              <a:solidFill>
                <a:schemeClr val="dk1"/>
              </a:solidFill>
              <a:latin typeface="Nunito"/>
              <a:ea typeface="Nunito"/>
              <a:cs typeface="Nunito"/>
              <a:sym typeface="Nunito"/>
            </a:endParaRPr>
          </a:p>
          <a:p>
            <a:pPr marL="0" lvl="0" indent="0" algn="just" rtl="0">
              <a:spcBef>
                <a:spcPts val="800"/>
              </a:spcBef>
              <a:spcAft>
                <a:spcPts val="0"/>
              </a:spcAft>
              <a:buNone/>
            </a:pPr>
            <a:endParaRPr sz="1200" dirty="0">
              <a:latin typeface="Nunito"/>
              <a:ea typeface="Nunito"/>
              <a:cs typeface="Nunito"/>
              <a:sym typeface="Nunito"/>
            </a:endParaRPr>
          </a:p>
        </p:txBody>
      </p:sp>
      <p:pic>
        <p:nvPicPr>
          <p:cNvPr id="3" name="Google Shape;534;p46">
            <a:extLst>
              <a:ext uri="{FF2B5EF4-FFF2-40B4-BE49-F238E27FC236}">
                <a16:creationId xmlns:a16="http://schemas.microsoft.com/office/drawing/2014/main" id="{4ABCE6D8-55CF-5E98-0820-9BC27048C251}"/>
              </a:ext>
            </a:extLst>
          </p:cNvPr>
          <p:cNvPicPr preferRelativeResize="0"/>
          <p:nvPr/>
        </p:nvPicPr>
        <p:blipFill>
          <a:blip r:embed="rId4">
            <a:alphaModFix/>
          </a:blip>
          <a:stretch>
            <a:fillRect/>
          </a:stretch>
        </p:blipFill>
        <p:spPr>
          <a:xfrm>
            <a:off x="4500926" y="1462794"/>
            <a:ext cx="193525" cy="1495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457" name="Google Shape;457;p44"/>
          <p:cNvPicPr preferRelativeResize="0"/>
          <p:nvPr/>
        </p:nvPicPr>
        <p:blipFill rotWithShape="1">
          <a:blip r:embed="rId3">
            <a:alphaModFix/>
          </a:blip>
          <a:srcRect/>
          <a:stretch/>
        </p:blipFill>
        <p:spPr>
          <a:xfrm>
            <a:off x="0" y="0"/>
            <a:ext cx="9144000" cy="5153030"/>
          </a:xfrm>
          <a:prstGeom prst="rect">
            <a:avLst/>
          </a:prstGeom>
          <a:noFill/>
          <a:ln>
            <a:noFill/>
          </a:ln>
        </p:spPr>
      </p:pic>
      <p:sp>
        <p:nvSpPr>
          <p:cNvPr id="458" name="Google Shape;458;p44"/>
          <p:cNvSpPr txBox="1"/>
          <p:nvPr/>
        </p:nvSpPr>
        <p:spPr>
          <a:xfrm>
            <a:off x="925800" y="1694575"/>
            <a:ext cx="7292400" cy="9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5000" dirty="0">
                <a:solidFill>
                  <a:schemeClr val="lt1"/>
                </a:solidFill>
                <a:latin typeface="Oswald Medium"/>
                <a:ea typeface="Oswald Medium"/>
                <a:cs typeface="Oswald Medium"/>
                <a:sym typeface="Oswald Medium"/>
              </a:rPr>
              <a:t>6. </a:t>
            </a:r>
            <a:r>
              <a:rPr lang="es-CO" sz="5000" dirty="0">
                <a:solidFill>
                  <a:schemeClr val="lt1"/>
                </a:solidFill>
                <a:latin typeface="Oswald Medium"/>
                <a:ea typeface="Oswald Medium"/>
                <a:cs typeface="Oswald Medium"/>
                <a:sym typeface="Oswald Medium"/>
              </a:rPr>
              <a:t>CRONOGRAMA Y PRESUPUESTO</a:t>
            </a:r>
            <a:endParaRPr sz="5000" b="1" dirty="0">
              <a:solidFill>
                <a:schemeClr val="lt1"/>
              </a:solidFill>
              <a:latin typeface="Oswald"/>
              <a:ea typeface="Oswald"/>
              <a:cs typeface="Oswald"/>
              <a:sym typeface="Oswald"/>
            </a:endParaRPr>
          </a:p>
        </p:txBody>
      </p:sp>
    </p:spTree>
    <p:extLst>
      <p:ext uri="{BB962C8B-B14F-4D97-AF65-F5344CB8AC3E}">
        <p14:creationId xmlns:p14="http://schemas.microsoft.com/office/powerpoint/2010/main" val="26026743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oogle Shape;321;p43">
            <a:extLst>
              <a:ext uri="{FF2B5EF4-FFF2-40B4-BE49-F238E27FC236}">
                <a16:creationId xmlns:a16="http://schemas.microsoft.com/office/drawing/2014/main" id="{5F7676C2-2ABD-1DE9-09BC-12F345A02173}"/>
              </a:ext>
            </a:extLst>
          </p:cNvPr>
          <p:cNvPicPr preferRelativeResize="0"/>
          <p:nvPr/>
        </p:nvPicPr>
        <p:blipFill>
          <a:blip r:embed="rId2">
            <a:alphaModFix/>
          </a:blip>
          <a:stretch>
            <a:fillRect/>
          </a:stretch>
        </p:blipFill>
        <p:spPr>
          <a:xfrm>
            <a:off x="0" y="-30480"/>
            <a:ext cx="9127099" cy="5143501"/>
          </a:xfrm>
          <a:prstGeom prst="rect">
            <a:avLst/>
          </a:prstGeom>
          <a:noFill/>
          <a:ln>
            <a:noFill/>
          </a:ln>
        </p:spPr>
      </p:pic>
      <p:pic>
        <p:nvPicPr>
          <p:cNvPr id="3" name="Google Shape;325;p43">
            <a:extLst>
              <a:ext uri="{FF2B5EF4-FFF2-40B4-BE49-F238E27FC236}">
                <a16:creationId xmlns:a16="http://schemas.microsoft.com/office/drawing/2014/main" id="{AD52C2B9-94F3-96AA-F8F4-8A7406C9C79D}"/>
              </a:ext>
            </a:extLst>
          </p:cNvPr>
          <p:cNvPicPr preferRelativeResize="0"/>
          <p:nvPr/>
        </p:nvPicPr>
        <p:blipFill>
          <a:blip r:embed="rId3">
            <a:alphaModFix/>
          </a:blip>
          <a:stretch>
            <a:fillRect/>
          </a:stretch>
        </p:blipFill>
        <p:spPr>
          <a:xfrm>
            <a:off x="6742582" y="814700"/>
            <a:ext cx="1680925" cy="349350"/>
          </a:xfrm>
          <a:prstGeom prst="rect">
            <a:avLst/>
          </a:prstGeom>
          <a:noFill/>
          <a:ln>
            <a:noFill/>
          </a:ln>
        </p:spPr>
      </p:pic>
      <p:sp>
        <p:nvSpPr>
          <p:cNvPr id="4" name="CuadroTexto 3">
            <a:extLst>
              <a:ext uri="{FF2B5EF4-FFF2-40B4-BE49-F238E27FC236}">
                <a16:creationId xmlns:a16="http://schemas.microsoft.com/office/drawing/2014/main" id="{C97BAE19-F706-5932-4BB3-6087ACB838EF}"/>
              </a:ext>
            </a:extLst>
          </p:cNvPr>
          <p:cNvSpPr txBox="1"/>
          <p:nvPr/>
        </p:nvSpPr>
        <p:spPr>
          <a:xfrm>
            <a:off x="274269" y="952001"/>
            <a:ext cx="4356410" cy="369332"/>
          </a:xfrm>
          <a:prstGeom prst="rect">
            <a:avLst/>
          </a:prstGeom>
          <a:noFill/>
        </p:spPr>
        <p:txBody>
          <a:bodyPr wrap="square">
            <a:spAutoFit/>
          </a:bodyPr>
          <a:lstStyle/>
          <a:p>
            <a:pPr algn="ctr"/>
            <a:r>
              <a:rPr lang="es" sz="1800" dirty="0">
                <a:solidFill>
                  <a:srgbClr val="E90013"/>
                </a:solidFill>
                <a:latin typeface="Oswald Medium"/>
                <a:ea typeface="Oswald Medium"/>
                <a:cs typeface="Oswald Medium"/>
                <a:sym typeface="Oswald Medium"/>
              </a:rPr>
              <a:t>CRONOGRAMA DE LA INVESTIGACIÓN</a:t>
            </a:r>
            <a:endParaRPr lang="es-CO" sz="1800" dirty="0">
              <a:solidFill>
                <a:srgbClr val="E90013"/>
              </a:solidFill>
            </a:endParaRPr>
          </a:p>
        </p:txBody>
      </p:sp>
      <p:sp>
        <p:nvSpPr>
          <p:cNvPr id="8" name="CuadroTexto 7">
            <a:extLst>
              <a:ext uri="{FF2B5EF4-FFF2-40B4-BE49-F238E27FC236}">
                <a16:creationId xmlns:a16="http://schemas.microsoft.com/office/drawing/2014/main" id="{E3DDDB17-63CB-9E86-C047-02FFC0BCAF58}"/>
              </a:ext>
            </a:extLst>
          </p:cNvPr>
          <p:cNvSpPr txBox="1"/>
          <p:nvPr/>
        </p:nvSpPr>
        <p:spPr>
          <a:xfrm>
            <a:off x="390705" y="1636112"/>
            <a:ext cx="8479947" cy="461665"/>
          </a:xfrm>
          <a:prstGeom prst="rect">
            <a:avLst/>
          </a:prstGeom>
          <a:noFill/>
        </p:spPr>
        <p:txBody>
          <a:bodyPr wrap="square">
            <a:spAutoFit/>
          </a:bodyPr>
          <a:lstStyle/>
          <a:p>
            <a:pPr algn="ctr"/>
            <a:r>
              <a:rPr lang="es-ES" sz="1200" dirty="0">
                <a:solidFill>
                  <a:schemeClr val="bg1">
                    <a:lumMod val="50000"/>
                  </a:schemeClr>
                </a:solidFill>
                <a:latin typeface="Nunito" pitchFamily="2" charset="0"/>
                <a:ea typeface="Raleway"/>
                <a:cs typeface="Raleway"/>
                <a:sym typeface="Raleway"/>
              </a:rPr>
              <a:t>El estudio de MindLabs está previsto para ser entregado en 4 - 5 semanas, tiempo estándar de este tipo</a:t>
            </a:r>
          </a:p>
          <a:p>
            <a:pPr algn="ctr"/>
            <a:r>
              <a:rPr lang="es-ES" sz="1200" dirty="0">
                <a:solidFill>
                  <a:schemeClr val="bg1">
                    <a:lumMod val="50000"/>
                  </a:schemeClr>
                </a:solidFill>
                <a:latin typeface="Nunito" pitchFamily="2" charset="0"/>
                <a:ea typeface="Raleway"/>
                <a:cs typeface="Raleway"/>
                <a:sym typeface="Raleway"/>
              </a:rPr>
              <a:t>de proyectos. Sin embargo, los tiempos están sujetos a la aprobación de guías e instrumentos por parte del cliente.</a:t>
            </a:r>
            <a:endParaRPr lang="es-CO" sz="1200" dirty="0">
              <a:latin typeface="Nunito" pitchFamily="2" charset="0"/>
            </a:endParaRPr>
          </a:p>
        </p:txBody>
      </p:sp>
      <p:graphicFrame>
        <p:nvGraphicFramePr>
          <p:cNvPr id="11" name="object 2">
            <a:extLst>
              <a:ext uri="{FF2B5EF4-FFF2-40B4-BE49-F238E27FC236}">
                <a16:creationId xmlns:a16="http://schemas.microsoft.com/office/drawing/2014/main" id="{676BD82F-9D20-EBA1-C988-10FF43AC47A2}"/>
              </a:ext>
            </a:extLst>
          </p:cNvPr>
          <p:cNvGraphicFramePr>
            <a:graphicFrameLocks noGrp="1"/>
          </p:cNvGraphicFramePr>
          <p:nvPr>
            <p:extLst>
              <p:ext uri="{D42A27DB-BD31-4B8C-83A1-F6EECF244321}">
                <p14:modId xmlns:p14="http://schemas.microsoft.com/office/powerpoint/2010/main" val="179188737"/>
              </p:ext>
            </p:extLst>
          </p:nvPr>
        </p:nvGraphicFramePr>
        <p:xfrm>
          <a:off x="2079826" y="2412556"/>
          <a:ext cx="4738990" cy="1862198"/>
        </p:xfrm>
        <a:graphic>
          <a:graphicData uri="http://schemas.openxmlformats.org/drawingml/2006/table">
            <a:tbl>
              <a:tblPr firstRow="1" bandRow="1">
                <a:tableStyleId>{2D5ABB26-0587-4C30-8999-92F81FD0307C}</a:tableStyleId>
              </a:tblPr>
              <a:tblGrid>
                <a:gridCol w="2674282">
                  <a:extLst>
                    <a:ext uri="{9D8B030D-6E8A-4147-A177-3AD203B41FA5}">
                      <a16:colId xmlns:a16="http://schemas.microsoft.com/office/drawing/2014/main" val="20000"/>
                    </a:ext>
                  </a:extLst>
                </a:gridCol>
                <a:gridCol w="380188">
                  <a:extLst>
                    <a:ext uri="{9D8B030D-6E8A-4147-A177-3AD203B41FA5}">
                      <a16:colId xmlns:a16="http://schemas.microsoft.com/office/drawing/2014/main" val="20001"/>
                    </a:ext>
                  </a:extLst>
                </a:gridCol>
                <a:gridCol w="391884">
                  <a:extLst>
                    <a:ext uri="{9D8B030D-6E8A-4147-A177-3AD203B41FA5}">
                      <a16:colId xmlns:a16="http://schemas.microsoft.com/office/drawing/2014/main" val="20002"/>
                    </a:ext>
                  </a:extLst>
                </a:gridCol>
                <a:gridCol w="368488">
                  <a:extLst>
                    <a:ext uri="{9D8B030D-6E8A-4147-A177-3AD203B41FA5}">
                      <a16:colId xmlns:a16="http://schemas.microsoft.com/office/drawing/2014/main" val="20003"/>
                    </a:ext>
                  </a:extLst>
                </a:gridCol>
                <a:gridCol w="462074">
                  <a:extLst>
                    <a:ext uri="{9D8B030D-6E8A-4147-A177-3AD203B41FA5}">
                      <a16:colId xmlns:a16="http://schemas.microsoft.com/office/drawing/2014/main" val="1738635968"/>
                    </a:ext>
                  </a:extLst>
                </a:gridCol>
                <a:gridCol w="462074">
                  <a:extLst>
                    <a:ext uri="{9D8B030D-6E8A-4147-A177-3AD203B41FA5}">
                      <a16:colId xmlns:a16="http://schemas.microsoft.com/office/drawing/2014/main" val="1658102605"/>
                    </a:ext>
                  </a:extLst>
                </a:gridCol>
              </a:tblGrid>
              <a:tr h="457200">
                <a:tc>
                  <a:txBody>
                    <a:bodyPr/>
                    <a:lstStyle/>
                    <a:p>
                      <a:pPr marL="91440">
                        <a:lnSpc>
                          <a:spcPct val="100000"/>
                        </a:lnSpc>
                        <a:spcBef>
                          <a:spcPts val="209"/>
                        </a:spcBef>
                      </a:pPr>
                      <a:r>
                        <a:rPr sz="1200" b="1" spc="-5" dirty="0">
                          <a:latin typeface="Nunito" pitchFamily="2" charset="0"/>
                          <a:cs typeface="Calibri"/>
                        </a:rPr>
                        <a:t>Semanas</a:t>
                      </a:r>
                      <a:r>
                        <a:rPr sz="1200" b="1" spc="5" dirty="0">
                          <a:latin typeface="Nunito" pitchFamily="2" charset="0"/>
                          <a:cs typeface="Calibri"/>
                        </a:rPr>
                        <a:t> </a:t>
                      </a:r>
                      <a:r>
                        <a:rPr sz="1200" b="1" dirty="0">
                          <a:latin typeface="Nunito" pitchFamily="2" charset="0"/>
                          <a:cs typeface="Calibri"/>
                        </a:rPr>
                        <a:t>/ </a:t>
                      </a:r>
                      <a:r>
                        <a:rPr sz="1200" b="1" spc="-10" dirty="0">
                          <a:latin typeface="Nunito" pitchFamily="2" charset="0"/>
                          <a:cs typeface="Calibri"/>
                        </a:rPr>
                        <a:t>actividades</a:t>
                      </a:r>
                      <a:r>
                        <a:rPr sz="1200" b="1" spc="50" dirty="0">
                          <a:latin typeface="Nunito" pitchFamily="2" charset="0"/>
                          <a:cs typeface="Calibri"/>
                        </a:rPr>
                        <a:t> </a:t>
                      </a:r>
                      <a:r>
                        <a:rPr sz="1200" b="1" dirty="0">
                          <a:latin typeface="Nunito" pitchFamily="2" charset="0"/>
                          <a:cs typeface="Calibri"/>
                        </a:rPr>
                        <a:t>a</a:t>
                      </a:r>
                      <a:r>
                        <a:rPr sz="1200" b="1" spc="-10" dirty="0">
                          <a:latin typeface="Nunito" pitchFamily="2" charset="0"/>
                          <a:cs typeface="Calibri"/>
                        </a:rPr>
                        <a:t> </a:t>
                      </a:r>
                      <a:r>
                        <a:rPr sz="1200" b="1" spc="-5" dirty="0">
                          <a:latin typeface="Nunito" pitchFamily="2" charset="0"/>
                          <a:cs typeface="Calibri"/>
                        </a:rPr>
                        <a:t>desarrollar</a:t>
                      </a:r>
                      <a:endParaRPr sz="1200" dirty="0">
                        <a:latin typeface="Nunito" pitchFamily="2" charset="0"/>
                        <a:cs typeface="Calibri"/>
                      </a:endParaRPr>
                    </a:p>
                  </a:txBody>
                  <a:tcPr marL="0" marR="0" marT="26669"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05" algn="ctr">
                        <a:lnSpc>
                          <a:spcPct val="100000"/>
                        </a:lnSpc>
                        <a:spcBef>
                          <a:spcPts val="209"/>
                        </a:spcBef>
                      </a:pPr>
                      <a:r>
                        <a:rPr sz="1200" b="1" dirty="0">
                          <a:latin typeface="Nunito" pitchFamily="2" charset="0"/>
                          <a:cs typeface="Calibri"/>
                        </a:rPr>
                        <a:t>0</a:t>
                      </a:r>
                      <a:endParaRPr sz="1200" dirty="0">
                        <a:latin typeface="Nunito" pitchFamily="2" charset="0"/>
                        <a:cs typeface="Calibri"/>
                      </a:endParaRPr>
                    </a:p>
                  </a:txBody>
                  <a:tcPr marL="0" marR="0" marT="26669" marB="0" anchor="ctr">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tcPr>
                </a:tc>
                <a:tc>
                  <a:txBody>
                    <a:bodyPr/>
                    <a:lstStyle/>
                    <a:p>
                      <a:pPr marL="2540" algn="ctr">
                        <a:lnSpc>
                          <a:spcPct val="100000"/>
                        </a:lnSpc>
                        <a:spcBef>
                          <a:spcPts val="209"/>
                        </a:spcBef>
                      </a:pPr>
                      <a:r>
                        <a:rPr sz="1200" b="1" dirty="0">
                          <a:latin typeface="Nunito" pitchFamily="2" charset="0"/>
                          <a:cs typeface="Calibri"/>
                        </a:rPr>
                        <a:t>1</a:t>
                      </a:r>
                      <a:endParaRPr sz="1200" dirty="0">
                        <a:latin typeface="Nunito" pitchFamily="2" charset="0"/>
                        <a:cs typeface="Calibri"/>
                      </a:endParaRPr>
                    </a:p>
                  </a:txBody>
                  <a:tcPr marL="0" marR="0" marT="26669"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15570" algn="ctr">
                        <a:lnSpc>
                          <a:spcPct val="100000"/>
                        </a:lnSpc>
                        <a:spcBef>
                          <a:spcPts val="209"/>
                        </a:spcBef>
                      </a:pPr>
                      <a:r>
                        <a:rPr sz="1200" b="1" dirty="0">
                          <a:latin typeface="Nunito" pitchFamily="2" charset="0"/>
                          <a:cs typeface="Calibri"/>
                        </a:rPr>
                        <a:t>2</a:t>
                      </a:r>
                      <a:endParaRPr sz="1200" dirty="0">
                        <a:latin typeface="Nunito" pitchFamily="2" charset="0"/>
                        <a:cs typeface="Calibri"/>
                      </a:endParaRPr>
                    </a:p>
                  </a:txBody>
                  <a:tcPr marL="0" marR="0" marT="26669"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2540" algn="ctr">
                        <a:lnSpc>
                          <a:spcPct val="100000"/>
                        </a:lnSpc>
                        <a:spcBef>
                          <a:spcPts val="209"/>
                        </a:spcBef>
                      </a:pPr>
                      <a:r>
                        <a:rPr lang="es-CO" sz="1200" b="1" dirty="0">
                          <a:latin typeface="Nunito" pitchFamily="2" charset="0"/>
                          <a:cs typeface="Calibri"/>
                        </a:rPr>
                        <a:t>3</a:t>
                      </a:r>
                      <a:endParaRPr sz="1200" b="1" dirty="0">
                        <a:latin typeface="Nunito" pitchFamily="2" charset="0"/>
                        <a:cs typeface="Calibri"/>
                      </a:endParaRPr>
                    </a:p>
                  </a:txBody>
                  <a:tcPr marL="0" marR="0" marT="26669" marB="0" anchor="ctr">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tcPr>
                </a:tc>
                <a:tc>
                  <a:txBody>
                    <a:bodyPr/>
                    <a:lstStyle/>
                    <a:p>
                      <a:pPr marL="2540" algn="ctr">
                        <a:lnSpc>
                          <a:spcPct val="100000"/>
                        </a:lnSpc>
                        <a:spcBef>
                          <a:spcPts val="209"/>
                        </a:spcBef>
                      </a:pPr>
                      <a:r>
                        <a:rPr lang="es-CO" sz="1200" b="1" dirty="0">
                          <a:latin typeface="Nunito" pitchFamily="2" charset="0"/>
                          <a:cs typeface="Calibri"/>
                        </a:rPr>
                        <a:t>4</a:t>
                      </a:r>
                      <a:endParaRPr sz="1200" b="1" dirty="0">
                        <a:latin typeface="Nunito" pitchFamily="2" charset="0"/>
                        <a:cs typeface="Calibri"/>
                      </a:endParaRPr>
                    </a:p>
                  </a:txBody>
                  <a:tcPr marL="0" marR="0" marT="26669" marB="0" anchor="ctr">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57200">
                <a:tc>
                  <a:txBody>
                    <a:bodyPr/>
                    <a:lstStyle/>
                    <a:p>
                      <a:pPr marL="91440" marR="657225">
                        <a:lnSpc>
                          <a:spcPct val="100299"/>
                        </a:lnSpc>
                        <a:spcBef>
                          <a:spcPts val="284"/>
                        </a:spcBef>
                      </a:pPr>
                      <a:r>
                        <a:rPr sz="1100" dirty="0">
                          <a:solidFill>
                            <a:srgbClr val="201C1E"/>
                          </a:solidFill>
                          <a:latin typeface="Nunito" pitchFamily="2" charset="0"/>
                          <a:cs typeface="Trebuchet MS"/>
                        </a:rPr>
                        <a:t>A</a:t>
                      </a:r>
                      <a:r>
                        <a:rPr sz="1100" spc="-55" dirty="0">
                          <a:solidFill>
                            <a:srgbClr val="201C1E"/>
                          </a:solidFill>
                          <a:latin typeface="Nunito" pitchFamily="2" charset="0"/>
                          <a:cs typeface="Trebuchet MS"/>
                        </a:rPr>
                        <a:t>r</a:t>
                      </a:r>
                      <a:r>
                        <a:rPr sz="1100" spc="5" dirty="0">
                          <a:solidFill>
                            <a:srgbClr val="201C1E"/>
                          </a:solidFill>
                          <a:latin typeface="Nunito" pitchFamily="2" charset="0"/>
                          <a:cs typeface="Trebuchet MS"/>
                        </a:rPr>
                        <a:t>ob</a:t>
                      </a:r>
                      <a:r>
                        <a:rPr sz="1100" dirty="0">
                          <a:solidFill>
                            <a:srgbClr val="201C1E"/>
                          </a:solidFill>
                          <a:latin typeface="Nunito" pitchFamily="2" charset="0"/>
                          <a:cs typeface="Trebuchet MS"/>
                        </a:rPr>
                        <a:t>ac</a:t>
                      </a:r>
                      <a:r>
                        <a:rPr sz="1100" spc="5" dirty="0">
                          <a:solidFill>
                            <a:srgbClr val="201C1E"/>
                          </a:solidFill>
                          <a:latin typeface="Nunito" pitchFamily="2" charset="0"/>
                          <a:cs typeface="Trebuchet MS"/>
                        </a:rPr>
                        <a:t>ió</a:t>
                      </a:r>
                      <a:r>
                        <a:rPr sz="1100" dirty="0">
                          <a:solidFill>
                            <a:srgbClr val="201C1E"/>
                          </a:solidFill>
                          <a:latin typeface="Nunito" pitchFamily="2" charset="0"/>
                          <a:cs typeface="Trebuchet MS"/>
                        </a:rPr>
                        <a:t>n</a:t>
                      </a:r>
                      <a:r>
                        <a:rPr sz="1100" spc="-100" dirty="0">
                          <a:solidFill>
                            <a:srgbClr val="201C1E"/>
                          </a:solidFill>
                          <a:latin typeface="Nunito" pitchFamily="2" charset="0"/>
                          <a:cs typeface="Trebuchet MS"/>
                        </a:rPr>
                        <a:t> </a:t>
                      </a:r>
                      <a:r>
                        <a:rPr sz="1100" spc="-10" dirty="0">
                          <a:solidFill>
                            <a:srgbClr val="201C1E"/>
                          </a:solidFill>
                          <a:latin typeface="Nunito" pitchFamily="2" charset="0"/>
                          <a:cs typeface="Trebuchet MS"/>
                        </a:rPr>
                        <a:t>d</a:t>
                      </a:r>
                      <a:r>
                        <a:rPr sz="1100" dirty="0">
                          <a:solidFill>
                            <a:srgbClr val="201C1E"/>
                          </a:solidFill>
                          <a:latin typeface="Nunito" pitchFamily="2" charset="0"/>
                          <a:cs typeface="Trebuchet MS"/>
                        </a:rPr>
                        <a:t>e</a:t>
                      </a:r>
                      <a:r>
                        <a:rPr sz="1100" spc="-90" dirty="0">
                          <a:solidFill>
                            <a:srgbClr val="201C1E"/>
                          </a:solidFill>
                          <a:latin typeface="Nunito" pitchFamily="2" charset="0"/>
                          <a:cs typeface="Trebuchet MS"/>
                        </a:rPr>
                        <a:t> </a:t>
                      </a:r>
                      <a:r>
                        <a:rPr sz="1100" dirty="0">
                          <a:solidFill>
                            <a:srgbClr val="201C1E"/>
                          </a:solidFill>
                          <a:latin typeface="Nunito" pitchFamily="2" charset="0"/>
                          <a:cs typeface="Trebuchet MS"/>
                        </a:rPr>
                        <a:t>la</a:t>
                      </a:r>
                      <a:r>
                        <a:rPr sz="1100" spc="-85" dirty="0">
                          <a:solidFill>
                            <a:srgbClr val="201C1E"/>
                          </a:solidFill>
                          <a:latin typeface="Nunito" pitchFamily="2" charset="0"/>
                          <a:cs typeface="Trebuchet MS"/>
                        </a:rPr>
                        <a:t> </a:t>
                      </a:r>
                      <a:r>
                        <a:rPr sz="1100" dirty="0">
                          <a:solidFill>
                            <a:srgbClr val="201C1E"/>
                          </a:solidFill>
                          <a:latin typeface="Nunito" pitchFamily="2" charset="0"/>
                          <a:cs typeface="Trebuchet MS"/>
                        </a:rPr>
                        <a:t>p</a:t>
                      </a:r>
                      <a:r>
                        <a:rPr sz="1100" spc="-45" dirty="0">
                          <a:solidFill>
                            <a:srgbClr val="201C1E"/>
                          </a:solidFill>
                          <a:latin typeface="Nunito" pitchFamily="2" charset="0"/>
                          <a:cs typeface="Trebuchet MS"/>
                        </a:rPr>
                        <a:t>r</a:t>
                      </a:r>
                      <a:r>
                        <a:rPr sz="1100" spc="5" dirty="0">
                          <a:solidFill>
                            <a:srgbClr val="201C1E"/>
                          </a:solidFill>
                          <a:latin typeface="Nunito" pitchFamily="2" charset="0"/>
                          <a:cs typeface="Trebuchet MS"/>
                        </a:rPr>
                        <a:t>op</a:t>
                      </a:r>
                      <a:r>
                        <a:rPr sz="1100" spc="-10" dirty="0">
                          <a:solidFill>
                            <a:srgbClr val="201C1E"/>
                          </a:solidFill>
                          <a:latin typeface="Nunito" pitchFamily="2" charset="0"/>
                          <a:cs typeface="Trebuchet MS"/>
                        </a:rPr>
                        <a:t>u</a:t>
                      </a:r>
                      <a:r>
                        <a:rPr sz="1100" dirty="0">
                          <a:solidFill>
                            <a:srgbClr val="201C1E"/>
                          </a:solidFill>
                          <a:latin typeface="Nunito" pitchFamily="2" charset="0"/>
                          <a:cs typeface="Trebuchet MS"/>
                        </a:rPr>
                        <a:t>e</a:t>
                      </a:r>
                      <a:r>
                        <a:rPr sz="1100" spc="5" dirty="0">
                          <a:solidFill>
                            <a:srgbClr val="201C1E"/>
                          </a:solidFill>
                          <a:latin typeface="Nunito" pitchFamily="2" charset="0"/>
                          <a:cs typeface="Trebuchet MS"/>
                        </a:rPr>
                        <a:t>s</a:t>
                      </a:r>
                      <a:r>
                        <a:rPr sz="1100" dirty="0">
                          <a:solidFill>
                            <a:srgbClr val="201C1E"/>
                          </a:solidFill>
                          <a:latin typeface="Nunito" pitchFamily="2" charset="0"/>
                          <a:cs typeface="Trebuchet MS"/>
                        </a:rPr>
                        <a:t>t</a:t>
                      </a:r>
                      <a:r>
                        <a:rPr sz="1100" spc="25" dirty="0">
                          <a:solidFill>
                            <a:srgbClr val="201C1E"/>
                          </a:solidFill>
                          <a:latin typeface="Nunito" pitchFamily="2" charset="0"/>
                          <a:cs typeface="Trebuchet MS"/>
                        </a:rPr>
                        <a:t>a</a:t>
                      </a:r>
                      <a:r>
                        <a:rPr sz="1100" dirty="0">
                          <a:solidFill>
                            <a:srgbClr val="201C1E"/>
                          </a:solidFill>
                          <a:latin typeface="Nunito" pitchFamily="2" charset="0"/>
                          <a:cs typeface="Trebuchet MS"/>
                        </a:rPr>
                        <a:t>.</a:t>
                      </a:r>
                      <a:r>
                        <a:rPr sz="1100" spc="-95" dirty="0">
                          <a:solidFill>
                            <a:srgbClr val="201C1E"/>
                          </a:solidFill>
                          <a:latin typeface="Nunito" pitchFamily="2" charset="0"/>
                          <a:cs typeface="Trebuchet MS"/>
                        </a:rPr>
                        <a:t> </a:t>
                      </a:r>
                      <a:endParaRPr sz="1100" dirty="0">
                        <a:latin typeface="Nunito" pitchFamily="2" charset="0"/>
                        <a:cs typeface="Trebuchet MS"/>
                      </a:endParaRPr>
                    </a:p>
                  </a:txBody>
                  <a:tcPr marL="0" marR="0" marT="36194"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100" dirty="0">
                        <a:latin typeface="Nunito" pitchFamily="2" charset="0"/>
                        <a:cs typeface="Times New Roman"/>
                      </a:endParaRPr>
                    </a:p>
                  </a:txBody>
                  <a:tcPr marL="0" marR="0" marT="0" marB="0">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6B6B"/>
                    </a:solidFill>
                  </a:tcPr>
                </a:tc>
                <a:tc>
                  <a:txBody>
                    <a:bodyPr/>
                    <a:lstStyle/>
                    <a:p>
                      <a:pPr>
                        <a:lnSpc>
                          <a:spcPct val="100000"/>
                        </a:lnSpc>
                      </a:pPr>
                      <a:endParaRPr sz="1100" dirty="0">
                        <a:latin typeface="Nunito" pitchFamily="2" charset="0"/>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100">
                        <a:latin typeface="Nunito" pitchFamily="2" charset="0"/>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100">
                        <a:latin typeface="Nunito" pitchFamily="2" charset="0"/>
                        <a:cs typeface="Times New Roman"/>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0000"/>
                        </a:lnSpc>
                      </a:pPr>
                      <a:endParaRPr sz="1100">
                        <a:latin typeface="Nunito" pitchFamily="2" charset="0"/>
                        <a:cs typeface="Times New Roman"/>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37658">
                <a:tc>
                  <a:txBody>
                    <a:bodyPr/>
                    <a:lstStyle/>
                    <a:p>
                      <a:pPr marL="91440">
                        <a:lnSpc>
                          <a:spcPct val="100000"/>
                        </a:lnSpc>
                        <a:spcBef>
                          <a:spcPts val="295"/>
                        </a:spcBef>
                      </a:pPr>
                      <a:r>
                        <a:rPr lang="es-CO" sz="1100" b="1" spc="-25" dirty="0">
                          <a:solidFill>
                            <a:srgbClr val="201C1E"/>
                          </a:solidFill>
                          <a:latin typeface="Nunito" pitchFamily="2" charset="0"/>
                          <a:cs typeface="Trebuchet MS"/>
                        </a:rPr>
                        <a:t>Encuestas interactivas</a:t>
                      </a:r>
                      <a:endParaRPr sz="1100" b="1" dirty="0">
                        <a:latin typeface="Nunito" pitchFamily="2" charset="0"/>
                        <a:cs typeface="Trebuchet MS"/>
                      </a:endParaRPr>
                    </a:p>
                  </a:txBody>
                  <a:tcPr marL="0" marR="0" marT="37465" marB="0" anchor="ctr">
                    <a:lnL w="12700">
                      <a:solidFill>
                        <a:srgbClr val="000000"/>
                      </a:solidFill>
                      <a:prstDash val="soli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tcPr>
                </a:tc>
                <a:tc>
                  <a:txBody>
                    <a:bodyPr/>
                    <a:lstStyle/>
                    <a:p>
                      <a:pPr>
                        <a:lnSpc>
                          <a:spcPct val="100000"/>
                        </a:lnSpc>
                      </a:pPr>
                      <a:endParaRPr sz="1100" dirty="0">
                        <a:latin typeface="Nunito" pitchFamily="2" charset="0"/>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0000"/>
                        </a:lnSpc>
                      </a:pPr>
                      <a:endParaRPr sz="1100" dirty="0">
                        <a:latin typeface="Nunito" pitchFamily="2" charset="0"/>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solidFill>
                      <a:schemeClr val="bg1">
                        <a:lumMod val="65000"/>
                      </a:schemeClr>
                    </a:solidFill>
                  </a:tcPr>
                </a:tc>
                <a:tc>
                  <a:txBody>
                    <a:bodyPr/>
                    <a:lstStyle/>
                    <a:p>
                      <a:pPr>
                        <a:lnSpc>
                          <a:spcPct val="100000"/>
                        </a:lnSpc>
                      </a:pPr>
                      <a:endParaRPr sz="1100" b="0" i="0" u="none" strike="noStrike" cap="none" dirty="0">
                        <a:solidFill>
                          <a:schemeClr val="tx1"/>
                        </a:solidFill>
                        <a:latin typeface="Nunito" pitchFamily="2" charset="0"/>
                        <a:ea typeface="+mn-ea"/>
                        <a:cs typeface="Times New Roman"/>
                        <a:sym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pPr>
                        <a:lnSpc>
                          <a:spcPct val="100000"/>
                        </a:lnSpc>
                      </a:pPr>
                      <a:endParaRPr sz="1100" b="0" i="0" u="none" strike="noStrike" cap="none" dirty="0">
                        <a:solidFill>
                          <a:schemeClr val="tx1"/>
                        </a:solidFill>
                        <a:latin typeface="Nunito" pitchFamily="2" charset="0"/>
                        <a:ea typeface="+mn-ea"/>
                        <a:cs typeface="Times New Roman"/>
                        <a:sym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pPr>
                        <a:lnSpc>
                          <a:spcPct val="100000"/>
                        </a:lnSpc>
                      </a:pPr>
                      <a:endParaRPr sz="1100" b="0" i="0" u="none" strike="noStrike" cap="none" dirty="0">
                        <a:solidFill>
                          <a:schemeClr val="tx1"/>
                        </a:solidFill>
                        <a:latin typeface="Nunito" pitchFamily="2" charset="0"/>
                        <a:ea typeface="+mn-ea"/>
                        <a:cs typeface="Times New Roman"/>
                        <a:sym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3"/>
                  </a:ext>
                </a:extLst>
              </a:tr>
              <a:tr h="510140">
                <a:tc>
                  <a:txBody>
                    <a:bodyPr/>
                    <a:lstStyle/>
                    <a:p>
                      <a:pPr marL="91440">
                        <a:lnSpc>
                          <a:spcPct val="100000"/>
                        </a:lnSpc>
                        <a:spcBef>
                          <a:spcPts val="295"/>
                        </a:spcBef>
                      </a:pPr>
                      <a:r>
                        <a:rPr sz="1100" dirty="0">
                          <a:solidFill>
                            <a:srgbClr val="201C1E"/>
                          </a:solidFill>
                          <a:latin typeface="Nunito" pitchFamily="2" charset="0"/>
                          <a:cs typeface="Trebuchet MS"/>
                        </a:rPr>
                        <a:t>Generaci</a:t>
                      </a:r>
                      <a:r>
                        <a:rPr sz="1100" spc="5" dirty="0">
                          <a:solidFill>
                            <a:srgbClr val="201C1E"/>
                          </a:solidFill>
                          <a:latin typeface="Nunito" pitchFamily="2" charset="0"/>
                          <a:cs typeface="Trebuchet MS"/>
                        </a:rPr>
                        <a:t>ó</a:t>
                      </a:r>
                      <a:r>
                        <a:rPr sz="1100" dirty="0">
                          <a:solidFill>
                            <a:srgbClr val="201C1E"/>
                          </a:solidFill>
                          <a:latin typeface="Nunito" pitchFamily="2" charset="0"/>
                          <a:cs typeface="Trebuchet MS"/>
                        </a:rPr>
                        <a:t>n</a:t>
                      </a:r>
                      <a:r>
                        <a:rPr sz="1100" spc="-100" dirty="0">
                          <a:solidFill>
                            <a:srgbClr val="201C1E"/>
                          </a:solidFill>
                          <a:latin typeface="Nunito" pitchFamily="2" charset="0"/>
                          <a:cs typeface="Trebuchet MS"/>
                        </a:rPr>
                        <a:t> </a:t>
                      </a:r>
                      <a:r>
                        <a:rPr sz="1100" spc="-10" dirty="0">
                          <a:solidFill>
                            <a:srgbClr val="201C1E"/>
                          </a:solidFill>
                          <a:latin typeface="Nunito" pitchFamily="2" charset="0"/>
                          <a:cs typeface="Trebuchet MS"/>
                        </a:rPr>
                        <a:t>d</a:t>
                      </a:r>
                      <a:r>
                        <a:rPr sz="1100" dirty="0">
                          <a:solidFill>
                            <a:srgbClr val="201C1E"/>
                          </a:solidFill>
                          <a:latin typeface="Nunito" pitchFamily="2" charset="0"/>
                          <a:cs typeface="Trebuchet MS"/>
                        </a:rPr>
                        <a:t>e</a:t>
                      </a:r>
                      <a:r>
                        <a:rPr sz="1100" spc="-90" dirty="0">
                          <a:solidFill>
                            <a:srgbClr val="201C1E"/>
                          </a:solidFill>
                          <a:latin typeface="Nunito" pitchFamily="2" charset="0"/>
                          <a:cs typeface="Trebuchet MS"/>
                        </a:rPr>
                        <a:t> </a:t>
                      </a:r>
                      <a:r>
                        <a:rPr sz="1100" dirty="0">
                          <a:solidFill>
                            <a:srgbClr val="201C1E"/>
                          </a:solidFill>
                          <a:latin typeface="Nunito" pitchFamily="2" charset="0"/>
                          <a:cs typeface="Trebuchet MS"/>
                        </a:rPr>
                        <a:t>i</a:t>
                      </a:r>
                      <a:r>
                        <a:rPr sz="1100" spc="-10" dirty="0">
                          <a:solidFill>
                            <a:srgbClr val="201C1E"/>
                          </a:solidFill>
                          <a:latin typeface="Nunito" pitchFamily="2" charset="0"/>
                          <a:cs typeface="Trebuchet MS"/>
                        </a:rPr>
                        <a:t>n</a:t>
                      </a:r>
                      <a:r>
                        <a:rPr sz="1100" spc="-50" dirty="0">
                          <a:solidFill>
                            <a:srgbClr val="201C1E"/>
                          </a:solidFill>
                          <a:latin typeface="Nunito" pitchFamily="2" charset="0"/>
                          <a:cs typeface="Trebuchet MS"/>
                        </a:rPr>
                        <a:t>f</a:t>
                      </a:r>
                      <a:r>
                        <a:rPr sz="1100" spc="5" dirty="0">
                          <a:solidFill>
                            <a:srgbClr val="201C1E"/>
                          </a:solidFill>
                          <a:latin typeface="Nunito" pitchFamily="2" charset="0"/>
                          <a:cs typeface="Trebuchet MS"/>
                        </a:rPr>
                        <a:t>o</a:t>
                      </a:r>
                      <a:r>
                        <a:rPr sz="1100" spc="-10" dirty="0">
                          <a:solidFill>
                            <a:srgbClr val="201C1E"/>
                          </a:solidFill>
                          <a:latin typeface="Nunito" pitchFamily="2" charset="0"/>
                          <a:cs typeface="Trebuchet MS"/>
                        </a:rPr>
                        <a:t>rm</a:t>
                      </a:r>
                      <a:r>
                        <a:rPr sz="1100" dirty="0">
                          <a:solidFill>
                            <a:srgbClr val="201C1E"/>
                          </a:solidFill>
                          <a:latin typeface="Nunito" pitchFamily="2" charset="0"/>
                          <a:cs typeface="Trebuchet MS"/>
                        </a:rPr>
                        <a:t>e</a:t>
                      </a:r>
                      <a:r>
                        <a:rPr sz="1100" spc="-130" dirty="0">
                          <a:solidFill>
                            <a:srgbClr val="201C1E"/>
                          </a:solidFill>
                          <a:latin typeface="Nunito" pitchFamily="2" charset="0"/>
                          <a:cs typeface="Trebuchet MS"/>
                        </a:rPr>
                        <a:t> </a:t>
                      </a:r>
                      <a:r>
                        <a:rPr sz="1100" dirty="0">
                          <a:solidFill>
                            <a:srgbClr val="201C1E"/>
                          </a:solidFill>
                          <a:latin typeface="Nunito" pitchFamily="2" charset="0"/>
                          <a:cs typeface="Trebuchet MS"/>
                        </a:rPr>
                        <a:t>y</a:t>
                      </a:r>
                      <a:r>
                        <a:rPr sz="1100" spc="-145" dirty="0">
                          <a:solidFill>
                            <a:srgbClr val="201C1E"/>
                          </a:solidFill>
                          <a:latin typeface="Nunito" pitchFamily="2" charset="0"/>
                          <a:cs typeface="Trebuchet MS"/>
                        </a:rPr>
                        <a:t> </a:t>
                      </a:r>
                      <a:r>
                        <a:rPr sz="1100" spc="5" dirty="0" err="1">
                          <a:solidFill>
                            <a:srgbClr val="201C1E"/>
                          </a:solidFill>
                          <a:latin typeface="Nunito" pitchFamily="2" charset="0"/>
                          <a:cs typeface="Trebuchet MS"/>
                        </a:rPr>
                        <a:t>p</a:t>
                      </a:r>
                      <a:r>
                        <a:rPr sz="1100" spc="-50" dirty="0" err="1">
                          <a:solidFill>
                            <a:srgbClr val="201C1E"/>
                          </a:solidFill>
                          <a:latin typeface="Nunito" pitchFamily="2" charset="0"/>
                          <a:cs typeface="Trebuchet MS"/>
                        </a:rPr>
                        <a:t>r</a:t>
                      </a:r>
                      <a:r>
                        <a:rPr sz="1100" dirty="0" err="1">
                          <a:solidFill>
                            <a:srgbClr val="201C1E"/>
                          </a:solidFill>
                          <a:latin typeface="Nunito" pitchFamily="2" charset="0"/>
                          <a:cs typeface="Trebuchet MS"/>
                        </a:rPr>
                        <a:t>e</a:t>
                      </a:r>
                      <a:r>
                        <a:rPr sz="1100" spc="5" dirty="0" err="1">
                          <a:solidFill>
                            <a:srgbClr val="201C1E"/>
                          </a:solidFill>
                          <a:latin typeface="Nunito" pitchFamily="2" charset="0"/>
                          <a:cs typeface="Trebuchet MS"/>
                        </a:rPr>
                        <a:t>s</a:t>
                      </a:r>
                      <a:r>
                        <a:rPr sz="1100" dirty="0" err="1">
                          <a:solidFill>
                            <a:srgbClr val="201C1E"/>
                          </a:solidFill>
                          <a:latin typeface="Nunito" pitchFamily="2" charset="0"/>
                          <a:cs typeface="Trebuchet MS"/>
                        </a:rPr>
                        <a:t>entac</a:t>
                      </a:r>
                      <a:r>
                        <a:rPr sz="1100" spc="5" dirty="0" err="1">
                          <a:solidFill>
                            <a:srgbClr val="201C1E"/>
                          </a:solidFill>
                          <a:latin typeface="Nunito" pitchFamily="2" charset="0"/>
                          <a:cs typeface="Trebuchet MS"/>
                        </a:rPr>
                        <a:t>ió</a:t>
                      </a:r>
                      <a:r>
                        <a:rPr sz="1100" dirty="0" err="1">
                          <a:solidFill>
                            <a:srgbClr val="201C1E"/>
                          </a:solidFill>
                          <a:latin typeface="Nunito" pitchFamily="2" charset="0"/>
                          <a:cs typeface="Trebuchet MS"/>
                        </a:rPr>
                        <a:t>n</a:t>
                      </a:r>
                      <a:r>
                        <a:rPr sz="1100" spc="-125" dirty="0">
                          <a:solidFill>
                            <a:srgbClr val="201C1E"/>
                          </a:solidFill>
                          <a:latin typeface="Nunito" pitchFamily="2" charset="0"/>
                          <a:cs typeface="Trebuchet MS"/>
                        </a:rPr>
                        <a:t> </a:t>
                      </a:r>
                      <a:r>
                        <a:rPr sz="1100" dirty="0">
                          <a:solidFill>
                            <a:srgbClr val="201C1E"/>
                          </a:solidFill>
                          <a:latin typeface="Nunito" pitchFamily="2" charset="0"/>
                          <a:cs typeface="Trebuchet MS"/>
                        </a:rPr>
                        <a:t>de</a:t>
                      </a:r>
                      <a:r>
                        <a:rPr lang="es-CO" sz="1100" spc="0" dirty="0">
                          <a:solidFill>
                            <a:schemeClr val="tx1"/>
                          </a:solidFill>
                          <a:latin typeface="Nunito" pitchFamily="2" charset="0"/>
                          <a:cs typeface="Trebuchet MS"/>
                        </a:rPr>
                        <a:t> </a:t>
                      </a:r>
                      <a:r>
                        <a:rPr sz="1100" spc="-50" dirty="0" err="1">
                          <a:solidFill>
                            <a:srgbClr val="201C1E"/>
                          </a:solidFill>
                          <a:latin typeface="Nunito" pitchFamily="2" charset="0"/>
                          <a:cs typeface="Trebuchet MS"/>
                        </a:rPr>
                        <a:t>r</a:t>
                      </a:r>
                      <a:r>
                        <a:rPr sz="1100" dirty="0" err="1">
                          <a:solidFill>
                            <a:srgbClr val="201C1E"/>
                          </a:solidFill>
                          <a:latin typeface="Nunito" pitchFamily="2" charset="0"/>
                          <a:cs typeface="Trebuchet MS"/>
                        </a:rPr>
                        <a:t>es</a:t>
                      </a:r>
                      <a:r>
                        <a:rPr sz="1100" spc="-10" dirty="0" err="1">
                          <a:solidFill>
                            <a:srgbClr val="201C1E"/>
                          </a:solidFill>
                          <a:latin typeface="Nunito" pitchFamily="2" charset="0"/>
                          <a:cs typeface="Trebuchet MS"/>
                        </a:rPr>
                        <a:t>u</a:t>
                      </a:r>
                      <a:r>
                        <a:rPr sz="1100" dirty="0" err="1">
                          <a:solidFill>
                            <a:srgbClr val="201C1E"/>
                          </a:solidFill>
                          <a:latin typeface="Nunito" pitchFamily="2" charset="0"/>
                          <a:cs typeface="Trebuchet MS"/>
                        </a:rPr>
                        <a:t>lt</a:t>
                      </a:r>
                      <a:r>
                        <a:rPr sz="1100" spc="5" dirty="0" err="1">
                          <a:solidFill>
                            <a:srgbClr val="201C1E"/>
                          </a:solidFill>
                          <a:latin typeface="Nunito" pitchFamily="2" charset="0"/>
                          <a:cs typeface="Trebuchet MS"/>
                        </a:rPr>
                        <a:t>a</a:t>
                      </a:r>
                      <a:r>
                        <a:rPr sz="1100" dirty="0" err="1">
                          <a:solidFill>
                            <a:srgbClr val="201C1E"/>
                          </a:solidFill>
                          <a:latin typeface="Nunito" pitchFamily="2" charset="0"/>
                          <a:cs typeface="Trebuchet MS"/>
                        </a:rPr>
                        <a:t>dos</a:t>
                      </a:r>
                      <a:r>
                        <a:rPr sz="1100" spc="-110" dirty="0">
                          <a:solidFill>
                            <a:srgbClr val="201C1E"/>
                          </a:solidFill>
                          <a:latin typeface="Nunito" pitchFamily="2" charset="0"/>
                          <a:cs typeface="Trebuchet MS"/>
                        </a:rPr>
                        <a:t> </a:t>
                      </a:r>
                      <a:r>
                        <a:rPr sz="1100" dirty="0">
                          <a:solidFill>
                            <a:srgbClr val="201C1E"/>
                          </a:solidFill>
                          <a:latin typeface="Nunito" pitchFamily="2" charset="0"/>
                          <a:cs typeface="Trebuchet MS"/>
                        </a:rPr>
                        <a:t>fi</a:t>
                      </a:r>
                      <a:r>
                        <a:rPr sz="1100" spc="-10" dirty="0">
                          <a:solidFill>
                            <a:srgbClr val="201C1E"/>
                          </a:solidFill>
                          <a:latin typeface="Nunito" pitchFamily="2" charset="0"/>
                          <a:cs typeface="Trebuchet MS"/>
                        </a:rPr>
                        <a:t>n</a:t>
                      </a:r>
                      <a:r>
                        <a:rPr sz="1100" dirty="0">
                          <a:solidFill>
                            <a:srgbClr val="201C1E"/>
                          </a:solidFill>
                          <a:latin typeface="Nunito" pitchFamily="2" charset="0"/>
                          <a:cs typeface="Trebuchet MS"/>
                        </a:rPr>
                        <a:t>al</a:t>
                      </a:r>
                      <a:r>
                        <a:rPr sz="1100" spc="5" dirty="0">
                          <a:solidFill>
                            <a:srgbClr val="201C1E"/>
                          </a:solidFill>
                          <a:latin typeface="Nunito" pitchFamily="2" charset="0"/>
                          <a:cs typeface="Trebuchet MS"/>
                        </a:rPr>
                        <a:t>e</a:t>
                      </a:r>
                      <a:r>
                        <a:rPr sz="1100" dirty="0">
                          <a:solidFill>
                            <a:srgbClr val="201C1E"/>
                          </a:solidFill>
                          <a:latin typeface="Nunito" pitchFamily="2" charset="0"/>
                          <a:cs typeface="Trebuchet MS"/>
                        </a:rPr>
                        <a:t>s</a:t>
                      </a:r>
                      <a:endParaRPr sz="1100" dirty="0">
                        <a:latin typeface="Nunito" pitchFamily="2" charset="0"/>
                        <a:cs typeface="Trebuchet MS"/>
                      </a:endParaRPr>
                    </a:p>
                  </a:txBody>
                  <a:tcPr marL="0" marR="0" marT="37465" marB="0" anchor="ctr">
                    <a:lnL w="12700">
                      <a:solidFill>
                        <a:srgbClr val="000000"/>
                      </a:solidFill>
                      <a:prstDash val="soli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tcPr>
                </a:tc>
                <a:tc>
                  <a:txBody>
                    <a:bodyPr/>
                    <a:lstStyle/>
                    <a:p>
                      <a:pPr>
                        <a:lnSpc>
                          <a:spcPct val="100000"/>
                        </a:lnSpc>
                      </a:pPr>
                      <a:endParaRPr sz="1100" dirty="0">
                        <a:latin typeface="Nunito" pitchFamily="2" charset="0"/>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tcPr>
                </a:tc>
                <a:tc>
                  <a:txBody>
                    <a:bodyPr/>
                    <a:lstStyle/>
                    <a:p>
                      <a:pPr>
                        <a:lnSpc>
                          <a:spcPct val="100000"/>
                        </a:lnSpc>
                      </a:pPr>
                      <a:endParaRPr sz="1100" dirty="0">
                        <a:latin typeface="Nunito" pitchFamily="2" charset="0"/>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tcPr>
                </a:tc>
                <a:tc>
                  <a:txBody>
                    <a:bodyPr/>
                    <a:lstStyle/>
                    <a:p>
                      <a:pPr>
                        <a:lnSpc>
                          <a:spcPct val="100000"/>
                        </a:lnSpc>
                      </a:pPr>
                      <a:endParaRPr sz="1100" dirty="0">
                        <a:latin typeface="Nunito" pitchFamily="2" charset="0"/>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tcPr>
                </a:tc>
                <a:tc>
                  <a:txBody>
                    <a:bodyPr/>
                    <a:lstStyle/>
                    <a:p>
                      <a:pPr>
                        <a:lnSpc>
                          <a:spcPct val="100000"/>
                        </a:lnSpc>
                      </a:pPr>
                      <a:endParaRPr sz="1100" dirty="0">
                        <a:latin typeface="Nunito" pitchFamily="2" charset="0"/>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noFill/>
                  </a:tcPr>
                </a:tc>
                <a:tc>
                  <a:txBody>
                    <a:bodyPr/>
                    <a:lstStyle/>
                    <a:p>
                      <a:pPr>
                        <a:lnSpc>
                          <a:spcPct val="100000"/>
                        </a:lnSpc>
                      </a:pPr>
                      <a:endParaRPr sz="1100" dirty="0">
                        <a:latin typeface="Nunito" pitchFamily="2" charset="0"/>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a:solidFill>
                        <a:srgbClr val="000000"/>
                      </a:solidFill>
                      <a:prstDash val="solid"/>
                    </a:lnB>
                    <a:solidFill>
                      <a:srgbClr val="DA6B6B"/>
                    </a:solidFill>
                  </a:tcPr>
                </a:tc>
                <a:extLst>
                  <a:ext uri="{0D108BD9-81ED-4DB2-BD59-A6C34878D82A}">
                    <a16:rowId xmlns:a16="http://schemas.microsoft.com/office/drawing/2014/main" val="10004"/>
                  </a:ext>
                </a:extLst>
              </a:tr>
            </a:tbl>
          </a:graphicData>
        </a:graphic>
      </p:graphicFrame>
      <p:pic>
        <p:nvPicPr>
          <p:cNvPr id="2" name="Picture 2">
            <a:extLst>
              <a:ext uri="{FF2B5EF4-FFF2-40B4-BE49-F238E27FC236}">
                <a16:creationId xmlns:a16="http://schemas.microsoft.com/office/drawing/2014/main" id="{8D7141B6-EE69-DA78-6FC0-98BABF47E8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9285" y="560973"/>
            <a:ext cx="574691" cy="76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9990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p:nvPr/>
        </p:nvSpPr>
        <p:spPr>
          <a:xfrm>
            <a:off x="2535450" y="506725"/>
            <a:ext cx="4073100" cy="74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3900">
                <a:latin typeface="Oswald Medium"/>
                <a:ea typeface="Oswald Medium"/>
                <a:cs typeface="Oswald Medium"/>
                <a:sym typeface="Oswald Medium"/>
              </a:rPr>
              <a:t>EN MIND</a:t>
            </a:r>
            <a:r>
              <a:rPr lang="es" sz="3900">
                <a:solidFill>
                  <a:srgbClr val="FF0015"/>
                </a:solidFill>
                <a:latin typeface="Oswald Medium"/>
                <a:ea typeface="Oswald Medium"/>
                <a:cs typeface="Oswald Medium"/>
                <a:sym typeface="Oswald Medium"/>
              </a:rPr>
              <a:t>LABS</a:t>
            </a:r>
            <a:endParaRPr sz="5100" b="1">
              <a:solidFill>
                <a:srgbClr val="FF0015"/>
              </a:solidFill>
              <a:latin typeface="Oswald"/>
              <a:ea typeface="Oswald"/>
              <a:cs typeface="Oswald"/>
              <a:sym typeface="Oswald"/>
            </a:endParaRPr>
          </a:p>
        </p:txBody>
      </p:sp>
      <p:sp>
        <p:nvSpPr>
          <p:cNvPr id="72" name="Google Shape;72;p16"/>
          <p:cNvSpPr txBox="1"/>
          <p:nvPr/>
        </p:nvSpPr>
        <p:spPr>
          <a:xfrm>
            <a:off x="344700" y="108850"/>
            <a:ext cx="1487700" cy="3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dirty="0">
                <a:latin typeface="Oswald Medium"/>
                <a:ea typeface="Oswald Medium"/>
                <a:cs typeface="Oswald Medium"/>
                <a:sym typeface="Oswald Medium"/>
              </a:rPr>
              <a:t>¿QUIÉNES </a:t>
            </a:r>
            <a:r>
              <a:rPr lang="es" dirty="0">
                <a:solidFill>
                  <a:srgbClr val="FF0015"/>
                </a:solidFill>
                <a:latin typeface="Oswald Medium"/>
                <a:ea typeface="Oswald Medium"/>
                <a:cs typeface="Oswald Medium"/>
                <a:sym typeface="Oswald Medium"/>
              </a:rPr>
              <a:t>SOMOS?</a:t>
            </a:r>
            <a:endParaRPr dirty="0">
              <a:solidFill>
                <a:srgbClr val="FF0015"/>
              </a:solidFill>
              <a:latin typeface="Oswald Medium"/>
              <a:ea typeface="Oswald Medium"/>
              <a:cs typeface="Oswald Medium"/>
              <a:sym typeface="Oswald Medium"/>
            </a:endParaRPr>
          </a:p>
        </p:txBody>
      </p:sp>
      <p:sp>
        <p:nvSpPr>
          <p:cNvPr id="73" name="Google Shape;73;p16"/>
          <p:cNvSpPr/>
          <p:nvPr/>
        </p:nvSpPr>
        <p:spPr>
          <a:xfrm>
            <a:off x="3475425" y="1563625"/>
            <a:ext cx="2228400" cy="3199500"/>
          </a:xfrm>
          <a:prstGeom prst="roundRect">
            <a:avLst>
              <a:gd name="adj" fmla="val 16667"/>
            </a:avLst>
          </a:prstGeom>
          <a:solidFill>
            <a:srgbClr val="FF001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4" name="Google Shape;74;p16"/>
          <p:cNvSpPr/>
          <p:nvPr/>
        </p:nvSpPr>
        <p:spPr>
          <a:xfrm>
            <a:off x="6051525" y="1563625"/>
            <a:ext cx="2228400" cy="31995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5" name="Google Shape;75;p16"/>
          <p:cNvSpPr/>
          <p:nvPr/>
        </p:nvSpPr>
        <p:spPr>
          <a:xfrm>
            <a:off x="899200" y="1563625"/>
            <a:ext cx="2228400" cy="3199500"/>
          </a:xfrm>
          <a:prstGeom prst="roundRect">
            <a:avLst>
              <a:gd name="adj" fmla="val 16667"/>
            </a:avLst>
          </a:prstGeom>
          <a:solidFill>
            <a:srgbClr val="18181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6" name="Google Shape;76;p16"/>
          <p:cNvSpPr txBox="1"/>
          <p:nvPr/>
        </p:nvSpPr>
        <p:spPr>
          <a:xfrm>
            <a:off x="1007075" y="1669450"/>
            <a:ext cx="390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800" b="1">
                <a:solidFill>
                  <a:schemeClr val="lt1"/>
                </a:solidFill>
                <a:latin typeface="Oswald"/>
                <a:ea typeface="Oswald"/>
                <a:cs typeface="Oswald"/>
                <a:sym typeface="Oswald"/>
              </a:rPr>
              <a:t>1</a:t>
            </a:r>
            <a:endParaRPr sz="2800" b="1">
              <a:solidFill>
                <a:schemeClr val="lt1"/>
              </a:solidFill>
              <a:latin typeface="Oswald"/>
              <a:ea typeface="Oswald"/>
              <a:cs typeface="Oswald"/>
              <a:sym typeface="Oswald"/>
            </a:endParaRPr>
          </a:p>
        </p:txBody>
      </p:sp>
      <p:sp>
        <p:nvSpPr>
          <p:cNvPr id="77" name="Google Shape;77;p16"/>
          <p:cNvSpPr txBox="1"/>
          <p:nvPr/>
        </p:nvSpPr>
        <p:spPr>
          <a:xfrm>
            <a:off x="3589113" y="1669450"/>
            <a:ext cx="390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800" b="1">
                <a:solidFill>
                  <a:schemeClr val="lt1"/>
                </a:solidFill>
                <a:latin typeface="Oswald"/>
                <a:ea typeface="Oswald"/>
                <a:cs typeface="Oswald"/>
                <a:sym typeface="Oswald"/>
              </a:rPr>
              <a:t>2</a:t>
            </a:r>
            <a:endParaRPr sz="2800" b="1">
              <a:solidFill>
                <a:schemeClr val="lt1"/>
              </a:solidFill>
              <a:latin typeface="Oswald"/>
              <a:ea typeface="Oswald"/>
              <a:cs typeface="Oswald"/>
              <a:sym typeface="Oswald"/>
            </a:endParaRPr>
          </a:p>
        </p:txBody>
      </p:sp>
      <p:sp>
        <p:nvSpPr>
          <p:cNvPr id="78" name="Google Shape;78;p16"/>
          <p:cNvSpPr txBox="1"/>
          <p:nvPr/>
        </p:nvSpPr>
        <p:spPr>
          <a:xfrm>
            <a:off x="6225475" y="1669450"/>
            <a:ext cx="390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800" b="1">
                <a:solidFill>
                  <a:schemeClr val="lt1"/>
                </a:solidFill>
                <a:latin typeface="Oswald"/>
                <a:ea typeface="Oswald"/>
                <a:cs typeface="Oswald"/>
                <a:sym typeface="Oswald"/>
              </a:rPr>
              <a:t>3</a:t>
            </a:r>
            <a:endParaRPr sz="2800" b="1">
              <a:solidFill>
                <a:schemeClr val="lt1"/>
              </a:solidFill>
              <a:latin typeface="Oswald"/>
              <a:ea typeface="Oswald"/>
              <a:cs typeface="Oswald"/>
              <a:sym typeface="Oswald"/>
            </a:endParaRPr>
          </a:p>
        </p:txBody>
      </p:sp>
      <p:pic>
        <p:nvPicPr>
          <p:cNvPr id="79" name="Google Shape;79;p16"/>
          <p:cNvPicPr preferRelativeResize="0"/>
          <p:nvPr/>
        </p:nvPicPr>
        <p:blipFill>
          <a:blip r:embed="rId3">
            <a:alphaModFix/>
          </a:blip>
          <a:stretch>
            <a:fillRect/>
          </a:stretch>
        </p:blipFill>
        <p:spPr>
          <a:xfrm>
            <a:off x="1566237" y="2051800"/>
            <a:ext cx="894326" cy="894326"/>
          </a:xfrm>
          <a:prstGeom prst="rect">
            <a:avLst/>
          </a:prstGeom>
          <a:noFill/>
          <a:ln>
            <a:noFill/>
          </a:ln>
        </p:spPr>
      </p:pic>
      <p:pic>
        <p:nvPicPr>
          <p:cNvPr id="80" name="Google Shape;80;p16"/>
          <p:cNvPicPr preferRelativeResize="0"/>
          <p:nvPr/>
        </p:nvPicPr>
        <p:blipFill>
          <a:blip r:embed="rId4">
            <a:alphaModFix/>
          </a:blip>
          <a:stretch>
            <a:fillRect/>
          </a:stretch>
        </p:blipFill>
        <p:spPr>
          <a:xfrm>
            <a:off x="6772963" y="2051800"/>
            <a:ext cx="894326" cy="894326"/>
          </a:xfrm>
          <a:prstGeom prst="rect">
            <a:avLst/>
          </a:prstGeom>
          <a:noFill/>
          <a:ln>
            <a:noFill/>
          </a:ln>
        </p:spPr>
      </p:pic>
      <p:pic>
        <p:nvPicPr>
          <p:cNvPr id="81" name="Google Shape;81;p16"/>
          <p:cNvPicPr preferRelativeResize="0"/>
          <p:nvPr/>
        </p:nvPicPr>
        <p:blipFill>
          <a:blip r:embed="rId5">
            <a:alphaModFix/>
          </a:blip>
          <a:stretch>
            <a:fillRect/>
          </a:stretch>
        </p:blipFill>
        <p:spPr>
          <a:xfrm>
            <a:off x="4115225" y="2051800"/>
            <a:ext cx="894326" cy="894326"/>
          </a:xfrm>
          <a:prstGeom prst="rect">
            <a:avLst/>
          </a:prstGeom>
          <a:noFill/>
          <a:ln>
            <a:noFill/>
          </a:ln>
        </p:spPr>
      </p:pic>
      <p:sp>
        <p:nvSpPr>
          <p:cNvPr id="82" name="Google Shape;82;p16"/>
          <p:cNvSpPr txBox="1"/>
          <p:nvPr/>
        </p:nvSpPr>
        <p:spPr>
          <a:xfrm>
            <a:off x="899325" y="3198525"/>
            <a:ext cx="2228400" cy="100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300">
                <a:solidFill>
                  <a:schemeClr val="lt1"/>
                </a:solidFill>
                <a:latin typeface="Nunito Light"/>
                <a:ea typeface="Nunito Light"/>
                <a:cs typeface="Nunito Light"/>
                <a:sym typeface="Nunito Light"/>
              </a:rPr>
              <a:t>Nos acercamos al consumidor </a:t>
            </a:r>
            <a:r>
              <a:rPr lang="es" sz="1300" b="1">
                <a:solidFill>
                  <a:schemeClr val="lt1"/>
                </a:solidFill>
                <a:latin typeface="Nunito"/>
                <a:ea typeface="Nunito"/>
                <a:cs typeface="Nunito"/>
                <a:sym typeface="Nunito"/>
              </a:rPr>
              <a:t>de manera natural</a:t>
            </a:r>
            <a:endParaRPr sz="1300" b="1">
              <a:solidFill>
                <a:schemeClr val="lt1"/>
              </a:solidFill>
              <a:latin typeface="Nunito"/>
              <a:ea typeface="Nunito"/>
              <a:cs typeface="Nunito"/>
              <a:sym typeface="Nunito"/>
            </a:endParaRPr>
          </a:p>
          <a:p>
            <a:pPr marL="0" lvl="0" indent="0" algn="ctr" rtl="0">
              <a:spcBef>
                <a:spcPts val="0"/>
              </a:spcBef>
              <a:spcAft>
                <a:spcPts val="0"/>
              </a:spcAft>
              <a:buNone/>
            </a:pPr>
            <a:endParaRPr sz="1300">
              <a:solidFill>
                <a:schemeClr val="lt1"/>
              </a:solidFill>
              <a:latin typeface="Nunito Light"/>
              <a:ea typeface="Nunito Light"/>
              <a:cs typeface="Nunito Light"/>
              <a:sym typeface="Nunito Light"/>
            </a:endParaRPr>
          </a:p>
        </p:txBody>
      </p:sp>
      <p:sp>
        <p:nvSpPr>
          <p:cNvPr id="83" name="Google Shape;83;p16"/>
          <p:cNvSpPr txBox="1"/>
          <p:nvPr/>
        </p:nvSpPr>
        <p:spPr>
          <a:xfrm>
            <a:off x="3475413" y="2946125"/>
            <a:ext cx="2228400" cy="100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300">
                <a:solidFill>
                  <a:schemeClr val="lt1"/>
                </a:solidFill>
                <a:latin typeface="Nunito Light"/>
                <a:ea typeface="Nunito Light"/>
                <a:cs typeface="Nunito Light"/>
                <a:sym typeface="Nunito Light"/>
              </a:rPr>
              <a:t>Aprovechamos las diferentes opciones de contacto digital para convertirlos en </a:t>
            </a:r>
            <a:r>
              <a:rPr lang="es" sz="1300" b="1">
                <a:solidFill>
                  <a:schemeClr val="lt1"/>
                </a:solidFill>
                <a:latin typeface="Nunito"/>
                <a:ea typeface="Nunito"/>
                <a:cs typeface="Nunito"/>
                <a:sym typeface="Nunito"/>
              </a:rPr>
              <a:t>un entorno de investigación.</a:t>
            </a:r>
            <a:endParaRPr sz="1300" b="1">
              <a:solidFill>
                <a:schemeClr val="lt1"/>
              </a:solidFill>
              <a:latin typeface="Nunito"/>
              <a:ea typeface="Nunito"/>
              <a:cs typeface="Nunito"/>
              <a:sym typeface="Nunito"/>
            </a:endParaRPr>
          </a:p>
          <a:p>
            <a:pPr marL="0" lvl="0" indent="0" algn="ctr" rtl="0">
              <a:spcBef>
                <a:spcPts val="0"/>
              </a:spcBef>
              <a:spcAft>
                <a:spcPts val="0"/>
              </a:spcAft>
              <a:buNone/>
            </a:pPr>
            <a:endParaRPr sz="1300">
              <a:solidFill>
                <a:schemeClr val="lt1"/>
              </a:solidFill>
              <a:latin typeface="Nunito Light"/>
              <a:ea typeface="Nunito Light"/>
              <a:cs typeface="Nunito Light"/>
              <a:sym typeface="Nunito Light"/>
            </a:endParaRPr>
          </a:p>
        </p:txBody>
      </p:sp>
      <p:sp>
        <p:nvSpPr>
          <p:cNvPr id="84" name="Google Shape;84;p16"/>
          <p:cNvSpPr txBox="1"/>
          <p:nvPr/>
        </p:nvSpPr>
        <p:spPr>
          <a:xfrm>
            <a:off x="6051525" y="2946125"/>
            <a:ext cx="2228400" cy="155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300">
                <a:solidFill>
                  <a:schemeClr val="lt1"/>
                </a:solidFill>
                <a:latin typeface="Nunito Light"/>
                <a:ea typeface="Nunito Light"/>
                <a:cs typeface="Nunito Light"/>
                <a:sym typeface="Nunito Light"/>
              </a:rPr>
              <a:t>Generamos a partir de estos, información susceptible de ser transformada en datos relevantes para las </a:t>
            </a:r>
            <a:r>
              <a:rPr lang="es" sz="1300" b="1">
                <a:solidFill>
                  <a:schemeClr val="lt1"/>
                </a:solidFill>
                <a:latin typeface="Nunito"/>
                <a:ea typeface="Nunito"/>
                <a:cs typeface="Nunito"/>
                <a:sym typeface="Nunito"/>
              </a:rPr>
              <a:t>decisiones de nuestros clientes.</a:t>
            </a:r>
            <a:endParaRPr sz="1300" b="1">
              <a:solidFill>
                <a:schemeClr val="lt1"/>
              </a:solidFill>
              <a:latin typeface="Nunito"/>
              <a:ea typeface="Nunito"/>
              <a:cs typeface="Nunito"/>
              <a:sym typeface="Nunito"/>
            </a:endParaRPr>
          </a:p>
          <a:p>
            <a:pPr marL="0" lvl="0" indent="0" algn="ctr" rtl="0">
              <a:spcBef>
                <a:spcPts val="0"/>
              </a:spcBef>
              <a:spcAft>
                <a:spcPts val="0"/>
              </a:spcAft>
              <a:buClr>
                <a:schemeClr val="dk1"/>
              </a:buClr>
              <a:buSzPts val="1100"/>
              <a:buFont typeface="Arial"/>
              <a:buNone/>
            </a:pPr>
            <a:endParaRPr sz="1300">
              <a:solidFill>
                <a:schemeClr val="lt1"/>
              </a:solidFill>
              <a:latin typeface="Nunito Light"/>
              <a:ea typeface="Nunito Light"/>
              <a:cs typeface="Nunito Light"/>
              <a:sym typeface="Nunito Light"/>
            </a:endParaRPr>
          </a:p>
          <a:p>
            <a:pPr marL="0" lvl="0" indent="0" algn="ctr" rtl="0">
              <a:spcBef>
                <a:spcPts val="0"/>
              </a:spcBef>
              <a:spcAft>
                <a:spcPts val="0"/>
              </a:spcAft>
              <a:buClr>
                <a:schemeClr val="dk1"/>
              </a:buClr>
              <a:buSzPts val="1100"/>
              <a:buFont typeface="Arial"/>
              <a:buNone/>
            </a:pPr>
            <a:endParaRPr sz="1300">
              <a:solidFill>
                <a:schemeClr val="lt1"/>
              </a:solidFill>
              <a:latin typeface="Nunito Light"/>
              <a:ea typeface="Nunito Light"/>
              <a:cs typeface="Nunito Light"/>
              <a:sym typeface="Nunito Light"/>
            </a:endParaRPr>
          </a:p>
          <a:p>
            <a:pPr marL="0" lvl="0" indent="0" algn="ctr" rtl="0">
              <a:spcBef>
                <a:spcPts val="0"/>
              </a:spcBef>
              <a:spcAft>
                <a:spcPts val="0"/>
              </a:spcAft>
              <a:buNone/>
            </a:pPr>
            <a:endParaRPr sz="1300">
              <a:solidFill>
                <a:schemeClr val="lt1"/>
              </a:solidFill>
              <a:latin typeface="Nunito Light"/>
              <a:ea typeface="Nunito Light"/>
              <a:cs typeface="Nunito Light"/>
              <a:sym typeface="Nunito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8" name="Google Shape;321;p43">
            <a:extLst>
              <a:ext uri="{FF2B5EF4-FFF2-40B4-BE49-F238E27FC236}">
                <a16:creationId xmlns:a16="http://schemas.microsoft.com/office/drawing/2014/main" id="{377119EC-0A94-6C2C-63DC-C2CBF13E7FEE}"/>
              </a:ext>
            </a:extLst>
          </p:cNvPr>
          <p:cNvPicPr preferRelativeResize="0"/>
          <p:nvPr/>
        </p:nvPicPr>
        <p:blipFill>
          <a:blip r:embed="rId3">
            <a:alphaModFix/>
          </a:blip>
          <a:stretch>
            <a:fillRect/>
          </a:stretch>
        </p:blipFill>
        <p:spPr>
          <a:xfrm>
            <a:off x="0" y="0"/>
            <a:ext cx="9127099" cy="5143501"/>
          </a:xfrm>
          <a:prstGeom prst="rect">
            <a:avLst/>
          </a:prstGeom>
          <a:noFill/>
          <a:ln>
            <a:noFill/>
          </a:ln>
        </p:spPr>
      </p:pic>
      <p:sp>
        <p:nvSpPr>
          <p:cNvPr id="5" name="CuadroTexto 4">
            <a:extLst>
              <a:ext uri="{FF2B5EF4-FFF2-40B4-BE49-F238E27FC236}">
                <a16:creationId xmlns:a16="http://schemas.microsoft.com/office/drawing/2014/main" id="{7A014FE5-9EC2-1855-ACAB-B19248A4A17E}"/>
              </a:ext>
            </a:extLst>
          </p:cNvPr>
          <p:cNvSpPr txBox="1"/>
          <p:nvPr/>
        </p:nvSpPr>
        <p:spPr>
          <a:xfrm>
            <a:off x="187229" y="737983"/>
            <a:ext cx="4531578" cy="369332"/>
          </a:xfrm>
          <a:prstGeom prst="rect">
            <a:avLst/>
          </a:prstGeom>
          <a:noFill/>
        </p:spPr>
        <p:txBody>
          <a:bodyPr wrap="square">
            <a:spAutoFit/>
          </a:bodyPr>
          <a:lstStyle>
            <a:defPPr marR="0" lvl="0" algn="l" rtl="0">
              <a:lnSpc>
                <a:spcPct val="100000"/>
              </a:lnSpc>
              <a:spcBef>
                <a:spcPts val="0"/>
              </a:spcBef>
              <a:spcAft>
                <a:spcPts val="0"/>
              </a:spcAft>
            </a:defPPr>
            <a:lvl1pPr algn="ctr">
              <a:defRPr sz="1800">
                <a:solidFill>
                  <a:srgbClr val="E90013"/>
                </a:solidFill>
                <a:latin typeface="Oswald Medium"/>
                <a:ea typeface="Oswald Medium"/>
                <a:cs typeface="Oswald Medium"/>
              </a:defRPr>
            </a:lvl1pPr>
          </a:lstStyle>
          <a:p>
            <a:r>
              <a:rPr lang="es-CO" dirty="0">
                <a:sym typeface="Oswald Medium"/>
              </a:rPr>
              <a:t>PROPUESTA DE INVERSIÓN</a:t>
            </a:r>
          </a:p>
        </p:txBody>
      </p:sp>
      <p:pic>
        <p:nvPicPr>
          <p:cNvPr id="6" name="Google Shape;325;p43">
            <a:extLst>
              <a:ext uri="{FF2B5EF4-FFF2-40B4-BE49-F238E27FC236}">
                <a16:creationId xmlns:a16="http://schemas.microsoft.com/office/drawing/2014/main" id="{75DEA868-5276-BDEA-FE5C-00ED4DBB1B85}"/>
              </a:ext>
            </a:extLst>
          </p:cNvPr>
          <p:cNvPicPr preferRelativeResize="0"/>
          <p:nvPr/>
        </p:nvPicPr>
        <p:blipFill>
          <a:blip r:embed="rId4">
            <a:alphaModFix/>
          </a:blip>
          <a:stretch>
            <a:fillRect/>
          </a:stretch>
        </p:blipFill>
        <p:spPr>
          <a:xfrm>
            <a:off x="6890180" y="757965"/>
            <a:ext cx="1680925" cy="349350"/>
          </a:xfrm>
          <a:prstGeom prst="rect">
            <a:avLst/>
          </a:prstGeom>
          <a:noFill/>
          <a:ln>
            <a:noFill/>
          </a:ln>
        </p:spPr>
      </p:pic>
      <p:sp>
        <p:nvSpPr>
          <p:cNvPr id="7" name="CuadroTexto 6">
            <a:extLst>
              <a:ext uri="{FF2B5EF4-FFF2-40B4-BE49-F238E27FC236}">
                <a16:creationId xmlns:a16="http://schemas.microsoft.com/office/drawing/2014/main" id="{EDD137DB-D3AE-9F01-C940-775E319484E9}"/>
              </a:ext>
            </a:extLst>
          </p:cNvPr>
          <p:cNvSpPr txBox="1"/>
          <p:nvPr/>
        </p:nvSpPr>
        <p:spPr>
          <a:xfrm>
            <a:off x="475320" y="1570423"/>
            <a:ext cx="8341112" cy="3323987"/>
          </a:xfrm>
          <a:prstGeom prst="rect">
            <a:avLst/>
          </a:prstGeom>
          <a:noFill/>
        </p:spPr>
        <p:txBody>
          <a:bodyPr wrap="square">
            <a:spAutoFit/>
          </a:bodyPr>
          <a:lstStyle/>
          <a:p>
            <a:pPr algn="ctr">
              <a:buClr>
                <a:srgbClr val="000000"/>
              </a:buClr>
              <a:buSzPts val="1200"/>
            </a:pPr>
            <a:r>
              <a:rPr lang="es-ES" b="1" dirty="0">
                <a:solidFill>
                  <a:schemeClr val="bg1">
                    <a:lumMod val="50000"/>
                  </a:schemeClr>
                </a:solidFill>
                <a:latin typeface="Nunito" pitchFamily="2" charset="0"/>
                <a:ea typeface="Raleway"/>
                <a:cs typeface="Raleway"/>
                <a:sym typeface="Raleway"/>
              </a:rPr>
              <a:t>Precios, forma de pago, tiempo de entrega</a:t>
            </a:r>
          </a:p>
          <a:p>
            <a:pPr algn="just">
              <a:buClr>
                <a:srgbClr val="000000"/>
              </a:buClr>
              <a:buSzPts val="1200"/>
            </a:pPr>
            <a:endParaRPr lang="es-ES" dirty="0">
              <a:solidFill>
                <a:schemeClr val="bg1">
                  <a:lumMod val="50000"/>
                </a:schemeClr>
              </a:solidFill>
              <a:latin typeface="Nunito" pitchFamily="2" charset="0"/>
              <a:ea typeface="Raleway"/>
              <a:cs typeface="Raleway"/>
              <a:sym typeface="Raleway"/>
            </a:endParaRPr>
          </a:p>
          <a:p>
            <a:pPr marL="457189" indent="-330192" algn="just">
              <a:buClr>
                <a:srgbClr val="666666"/>
              </a:buClr>
              <a:buSzPts val="1300"/>
              <a:buFont typeface="Raleway"/>
              <a:buAutoNum type="arabicPeriod"/>
            </a:pPr>
            <a:r>
              <a:rPr lang="es-ES" b="1" dirty="0">
                <a:solidFill>
                  <a:schemeClr val="bg1">
                    <a:lumMod val="50000"/>
                  </a:schemeClr>
                </a:solidFill>
                <a:latin typeface="Nunito" pitchFamily="2" charset="0"/>
                <a:ea typeface="Raleway"/>
                <a:cs typeface="Raleway"/>
                <a:sym typeface="Raleway"/>
              </a:rPr>
              <a:t>Precio e impuestos: </a:t>
            </a:r>
            <a:r>
              <a:rPr lang="es-ES" dirty="0">
                <a:solidFill>
                  <a:schemeClr val="bg1">
                    <a:lumMod val="50000"/>
                  </a:schemeClr>
                </a:solidFill>
                <a:latin typeface="Nunito" pitchFamily="2" charset="0"/>
                <a:ea typeface="Raleway"/>
                <a:cs typeface="Raleway"/>
                <a:sym typeface="Raleway"/>
              </a:rPr>
              <a:t>Los precios están en pesos colombianos y no incluyen el impuesto de valor agregado IVA, el cual será facturado de acuerdo a las disposiciones legales que rijan en la fecha de facturación.</a:t>
            </a:r>
          </a:p>
          <a:p>
            <a:pPr marL="457189" indent="-330192" algn="just">
              <a:buClr>
                <a:srgbClr val="666666"/>
              </a:buClr>
              <a:buSzPts val="1300"/>
              <a:buFont typeface="Raleway"/>
              <a:buAutoNum type="arabicPeriod"/>
            </a:pPr>
            <a:endParaRPr lang="es-ES" b="1" dirty="0">
              <a:solidFill>
                <a:schemeClr val="bg1">
                  <a:lumMod val="50000"/>
                </a:schemeClr>
              </a:solidFill>
              <a:latin typeface="Nunito" pitchFamily="2" charset="0"/>
              <a:ea typeface="Raleway"/>
              <a:cs typeface="Raleway"/>
              <a:sym typeface="Raleway"/>
            </a:endParaRPr>
          </a:p>
          <a:p>
            <a:pPr marL="457189" indent="-330192" algn="just">
              <a:buClr>
                <a:srgbClr val="666666"/>
              </a:buClr>
              <a:buSzPts val="1300"/>
              <a:buFont typeface="Raleway"/>
              <a:buAutoNum type="arabicPeriod"/>
            </a:pPr>
            <a:r>
              <a:rPr lang="es-ES" b="1" dirty="0">
                <a:solidFill>
                  <a:schemeClr val="bg1">
                    <a:lumMod val="50000"/>
                  </a:schemeClr>
                </a:solidFill>
                <a:latin typeface="Nunito" pitchFamily="2" charset="0"/>
                <a:ea typeface="Raleway"/>
                <a:cs typeface="Raleway"/>
                <a:sym typeface="Raleway"/>
              </a:rPr>
              <a:t>Forma de pago:</a:t>
            </a:r>
            <a:r>
              <a:rPr lang="es-ES" dirty="0">
                <a:solidFill>
                  <a:schemeClr val="bg1">
                    <a:lumMod val="50000"/>
                  </a:schemeClr>
                </a:solidFill>
                <a:latin typeface="Nunito" pitchFamily="2" charset="0"/>
                <a:ea typeface="Raleway"/>
                <a:cs typeface="Raleway"/>
                <a:sym typeface="Raleway"/>
              </a:rPr>
              <a:t> Se requiere un anticipo del 50%  al aceptar la propuesta,  el 50% restante será facturado una vez se entregue el estudio a satisfacción del cliente.</a:t>
            </a:r>
          </a:p>
          <a:p>
            <a:pPr marL="457189" indent="-330192" algn="just">
              <a:buClr>
                <a:srgbClr val="666666"/>
              </a:buClr>
              <a:buSzPts val="1300"/>
              <a:buFont typeface="Raleway"/>
              <a:buAutoNum type="arabicPeriod"/>
            </a:pPr>
            <a:endParaRPr lang="es-ES" b="1" dirty="0">
              <a:solidFill>
                <a:schemeClr val="bg1">
                  <a:lumMod val="50000"/>
                </a:schemeClr>
              </a:solidFill>
              <a:latin typeface="Nunito" pitchFamily="2" charset="0"/>
              <a:ea typeface="Raleway"/>
              <a:cs typeface="Raleway"/>
              <a:sym typeface="Raleway"/>
            </a:endParaRPr>
          </a:p>
          <a:p>
            <a:pPr marL="457189" indent="-330192" algn="just">
              <a:buClr>
                <a:srgbClr val="666666"/>
              </a:buClr>
              <a:buSzPts val="1300"/>
              <a:buFont typeface="Raleway"/>
              <a:buAutoNum type="arabicPeriod"/>
            </a:pPr>
            <a:r>
              <a:rPr lang="es-ES" b="1" dirty="0">
                <a:solidFill>
                  <a:schemeClr val="bg1">
                    <a:lumMod val="50000"/>
                  </a:schemeClr>
                </a:solidFill>
                <a:latin typeface="Nunito" pitchFamily="2" charset="0"/>
                <a:ea typeface="Raleway"/>
                <a:cs typeface="Raleway"/>
                <a:sym typeface="Raleway"/>
              </a:rPr>
              <a:t>Entrega y cronograma: </a:t>
            </a:r>
            <a:r>
              <a:rPr lang="es-ES" dirty="0">
                <a:solidFill>
                  <a:schemeClr val="bg1">
                    <a:lumMod val="50000"/>
                  </a:schemeClr>
                </a:solidFill>
                <a:latin typeface="Nunito" pitchFamily="2" charset="0"/>
                <a:ea typeface="Raleway"/>
                <a:cs typeface="Raleway"/>
                <a:sym typeface="Raleway"/>
              </a:rPr>
              <a:t>Las fechas del cronograma son estimadas, el cumplimiento de estas depende en un alto porcentaje de la disposición del cliente para el suministro de información y retroalimentación de guías e instrumentos.</a:t>
            </a:r>
          </a:p>
          <a:p>
            <a:pPr marL="457189" indent="-330192" algn="just">
              <a:buClr>
                <a:srgbClr val="666666"/>
              </a:buClr>
              <a:buSzPts val="1300"/>
              <a:buFont typeface="Raleway"/>
              <a:buAutoNum type="arabicPeriod"/>
            </a:pPr>
            <a:endParaRPr lang="es-ES" dirty="0">
              <a:solidFill>
                <a:schemeClr val="bg1">
                  <a:lumMod val="50000"/>
                </a:schemeClr>
              </a:solidFill>
              <a:latin typeface="Nunito" pitchFamily="2" charset="0"/>
              <a:ea typeface="Raleway"/>
              <a:cs typeface="Raleway"/>
              <a:sym typeface="Raleway"/>
            </a:endParaRPr>
          </a:p>
          <a:p>
            <a:pPr marL="457189" indent="-330192" algn="just">
              <a:buClr>
                <a:srgbClr val="666666"/>
              </a:buClr>
              <a:buSzPts val="1300"/>
              <a:buFont typeface="Raleway"/>
              <a:buAutoNum type="arabicPeriod"/>
            </a:pPr>
            <a:r>
              <a:rPr lang="es-ES" b="1" dirty="0">
                <a:solidFill>
                  <a:schemeClr val="bg1">
                    <a:lumMod val="50000"/>
                  </a:schemeClr>
                </a:solidFill>
                <a:latin typeface="Nunito" pitchFamily="2" charset="0"/>
                <a:ea typeface="Raleway"/>
                <a:cs typeface="Raleway"/>
                <a:sym typeface="Raleway"/>
              </a:rPr>
              <a:t>Validez de la oferta: </a:t>
            </a:r>
            <a:r>
              <a:rPr lang="es-ES" dirty="0">
                <a:solidFill>
                  <a:schemeClr val="bg1">
                    <a:lumMod val="50000"/>
                  </a:schemeClr>
                </a:solidFill>
                <a:latin typeface="Nunito" pitchFamily="2" charset="0"/>
                <a:ea typeface="Raleway"/>
                <a:cs typeface="Raleway"/>
                <a:sym typeface="Raleway"/>
              </a:rPr>
              <a:t>Esta oferta es válida por 30 días contados a partir de la fecha de presentación.</a:t>
            </a:r>
          </a:p>
        </p:txBody>
      </p:sp>
      <p:pic>
        <p:nvPicPr>
          <p:cNvPr id="2" name="Picture 2">
            <a:extLst>
              <a:ext uri="{FF2B5EF4-FFF2-40B4-BE49-F238E27FC236}">
                <a16:creationId xmlns:a16="http://schemas.microsoft.com/office/drawing/2014/main" id="{8B6F2B38-29B4-8E15-2818-86EA0536D6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9285" y="560973"/>
            <a:ext cx="574691" cy="76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42999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pic>
        <p:nvPicPr>
          <p:cNvPr id="543" name="Google Shape;543;p47"/>
          <p:cNvPicPr preferRelativeResize="0"/>
          <p:nvPr/>
        </p:nvPicPr>
        <p:blipFill>
          <a:blip r:embed="rId3">
            <a:alphaModFix/>
          </a:blip>
          <a:stretch>
            <a:fillRect/>
          </a:stretch>
        </p:blipFill>
        <p:spPr>
          <a:xfrm>
            <a:off x="0" y="0"/>
            <a:ext cx="9127085" cy="5143501"/>
          </a:xfrm>
          <a:prstGeom prst="rect">
            <a:avLst/>
          </a:prstGeom>
          <a:noFill/>
          <a:ln>
            <a:noFill/>
          </a:ln>
        </p:spPr>
      </p:pic>
      <p:sp>
        <p:nvSpPr>
          <p:cNvPr id="544" name="Google Shape;544;p47"/>
          <p:cNvSpPr txBox="1"/>
          <p:nvPr/>
        </p:nvSpPr>
        <p:spPr>
          <a:xfrm>
            <a:off x="1388488" y="2158950"/>
            <a:ext cx="6350100" cy="8256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800"/>
              </a:spcAft>
              <a:buNone/>
            </a:pPr>
            <a:r>
              <a:rPr lang="es" sz="2100">
                <a:solidFill>
                  <a:schemeClr val="lt1"/>
                </a:solidFill>
                <a:latin typeface="Nunito"/>
                <a:ea typeface="Nunito"/>
                <a:cs typeface="Nunito"/>
                <a:sym typeface="Nunito"/>
              </a:rPr>
              <a:t>“No se puede innovar con los consumidores de hoy </a:t>
            </a:r>
            <a:r>
              <a:rPr lang="es" sz="2100" u="sng">
                <a:solidFill>
                  <a:schemeClr val="lt1"/>
                </a:solidFill>
                <a:latin typeface="Nunito"/>
                <a:ea typeface="Nunito"/>
                <a:cs typeface="Nunito"/>
                <a:sym typeface="Nunito"/>
              </a:rPr>
              <a:t>utilizando los métodos de  investigación de ayer”</a:t>
            </a:r>
            <a:endParaRPr sz="1700">
              <a:latin typeface="Nunito"/>
              <a:ea typeface="Nunito"/>
              <a:cs typeface="Nunito"/>
              <a:sym typeface="Nunit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pic>
        <p:nvPicPr>
          <p:cNvPr id="549" name="Google Shape;549;p48"/>
          <p:cNvPicPr preferRelativeResize="0"/>
          <p:nvPr/>
        </p:nvPicPr>
        <p:blipFill>
          <a:blip r:embed="rId3">
            <a:alphaModFix/>
          </a:blip>
          <a:stretch>
            <a:fillRect/>
          </a:stretch>
        </p:blipFill>
        <p:spPr>
          <a:xfrm>
            <a:off x="8439" y="0"/>
            <a:ext cx="9127099" cy="5143501"/>
          </a:xfrm>
          <a:prstGeom prst="rect">
            <a:avLst/>
          </a:prstGeom>
          <a:noFill/>
          <a:ln>
            <a:noFill/>
          </a:ln>
        </p:spPr>
      </p:pic>
      <p:sp>
        <p:nvSpPr>
          <p:cNvPr id="550" name="Google Shape;550;p48"/>
          <p:cNvSpPr txBox="1"/>
          <p:nvPr/>
        </p:nvSpPr>
        <p:spPr>
          <a:xfrm>
            <a:off x="2748650" y="1451425"/>
            <a:ext cx="3165900" cy="98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1" name="Google Shape;551;p48"/>
          <p:cNvSpPr txBox="1"/>
          <p:nvPr/>
        </p:nvSpPr>
        <p:spPr>
          <a:xfrm>
            <a:off x="3132000" y="689450"/>
            <a:ext cx="2880000" cy="5715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800"/>
              </a:spcAft>
              <a:buClr>
                <a:schemeClr val="dk1"/>
              </a:buClr>
              <a:buSzPts val="1100"/>
              <a:buFont typeface="Arial"/>
              <a:buNone/>
            </a:pPr>
            <a:r>
              <a:rPr lang="es" sz="5100">
                <a:solidFill>
                  <a:schemeClr val="lt1"/>
                </a:solidFill>
                <a:latin typeface="Oswald Medium"/>
                <a:ea typeface="Oswald Medium"/>
                <a:cs typeface="Oswald Medium"/>
                <a:sym typeface="Oswald Medium"/>
              </a:rPr>
              <a:t>¡GRACIAS!</a:t>
            </a:r>
            <a:r>
              <a:rPr lang="es" sz="2900">
                <a:solidFill>
                  <a:srgbClr val="FF0000"/>
                </a:solidFill>
                <a:latin typeface="Oswald Medium"/>
                <a:ea typeface="Oswald Medium"/>
                <a:cs typeface="Oswald Medium"/>
                <a:sym typeface="Oswald Medium"/>
              </a:rPr>
              <a:t> </a:t>
            </a:r>
            <a:endParaRPr sz="3200">
              <a:latin typeface="Oswald Medium"/>
              <a:ea typeface="Oswald Medium"/>
              <a:cs typeface="Oswald Medium"/>
              <a:sym typeface="Oswald Medium"/>
            </a:endParaRPr>
          </a:p>
        </p:txBody>
      </p:sp>
      <p:sp>
        <p:nvSpPr>
          <p:cNvPr id="552" name="Google Shape;552;p48"/>
          <p:cNvSpPr txBox="1"/>
          <p:nvPr/>
        </p:nvSpPr>
        <p:spPr>
          <a:xfrm>
            <a:off x="3616050" y="1984938"/>
            <a:ext cx="1911900" cy="2994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800"/>
              </a:spcAft>
              <a:buClr>
                <a:schemeClr val="dk1"/>
              </a:buClr>
              <a:buSzPts val="1100"/>
              <a:buFont typeface="Arial"/>
              <a:buNone/>
            </a:pPr>
            <a:r>
              <a:rPr lang="es" sz="1900" u="sng">
                <a:solidFill>
                  <a:srgbClr val="FF0000"/>
                </a:solidFill>
                <a:latin typeface="Oswald Light"/>
                <a:ea typeface="Oswald Light"/>
                <a:cs typeface="Oswald Light"/>
                <a:sym typeface="Oswald Light"/>
                <a:hlinkClick r:id="rId4">
                  <a:extLst>
                    <a:ext uri="{A12FA001-AC4F-418D-AE19-62706E023703}">
                      <ahyp:hlinkClr xmlns:ahyp="http://schemas.microsoft.com/office/drawing/2018/hyperlinkcolor" val="tx"/>
                    </a:ext>
                  </a:extLst>
                </a:hlinkClick>
              </a:rPr>
              <a:t>www.mindlabs.co</a:t>
            </a:r>
            <a:endParaRPr sz="2200">
              <a:latin typeface="Oswald Light"/>
              <a:ea typeface="Oswald Light"/>
              <a:cs typeface="Oswald Light"/>
              <a:sym typeface="Oswald Light"/>
            </a:endParaRPr>
          </a:p>
        </p:txBody>
      </p:sp>
      <p:sp>
        <p:nvSpPr>
          <p:cNvPr id="553" name="Google Shape;553;p48"/>
          <p:cNvSpPr txBox="1"/>
          <p:nvPr/>
        </p:nvSpPr>
        <p:spPr>
          <a:xfrm>
            <a:off x="1273950" y="3574150"/>
            <a:ext cx="1374300" cy="263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800"/>
              </a:spcAft>
              <a:buClr>
                <a:schemeClr val="dk1"/>
              </a:buClr>
              <a:buSzPts val="1100"/>
              <a:buFont typeface="Arial"/>
              <a:buNone/>
            </a:pPr>
            <a:r>
              <a:rPr lang="es" sz="1200">
                <a:solidFill>
                  <a:schemeClr val="lt1"/>
                </a:solidFill>
                <a:latin typeface="Nunito"/>
                <a:ea typeface="Nunito"/>
                <a:cs typeface="Nunito"/>
                <a:sym typeface="Nunito"/>
              </a:rPr>
              <a:t>(602) 485 4787</a:t>
            </a:r>
            <a:br>
              <a:rPr lang="es" sz="1200">
                <a:solidFill>
                  <a:schemeClr val="lt1"/>
                </a:solidFill>
                <a:latin typeface="Nunito"/>
                <a:ea typeface="Nunito"/>
                <a:cs typeface="Nunito"/>
                <a:sym typeface="Nunito"/>
              </a:rPr>
            </a:br>
            <a:r>
              <a:rPr lang="es" sz="1200">
                <a:solidFill>
                  <a:schemeClr val="lt1"/>
                </a:solidFill>
                <a:latin typeface="Nunito"/>
                <a:ea typeface="Nunito"/>
                <a:cs typeface="Nunito"/>
                <a:sym typeface="Nunito"/>
              </a:rPr>
              <a:t>3187564751</a:t>
            </a:r>
            <a:endParaRPr sz="1500">
              <a:solidFill>
                <a:schemeClr val="lt1"/>
              </a:solidFill>
              <a:latin typeface="Nunito"/>
              <a:ea typeface="Nunito"/>
              <a:cs typeface="Nunito"/>
              <a:sym typeface="Nunito"/>
            </a:endParaRPr>
          </a:p>
        </p:txBody>
      </p:sp>
      <p:sp>
        <p:nvSpPr>
          <p:cNvPr id="554" name="Google Shape;554;p48"/>
          <p:cNvSpPr txBox="1"/>
          <p:nvPr/>
        </p:nvSpPr>
        <p:spPr>
          <a:xfrm>
            <a:off x="3682950" y="3574150"/>
            <a:ext cx="1778100" cy="4716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800"/>
              </a:spcAft>
              <a:buClr>
                <a:schemeClr val="dk1"/>
              </a:buClr>
              <a:buSzPts val="1100"/>
              <a:buFont typeface="Arial"/>
              <a:buNone/>
            </a:pPr>
            <a:r>
              <a:rPr lang="es" sz="1200" u="sng">
                <a:solidFill>
                  <a:schemeClr val="lt1"/>
                </a:solidFill>
                <a:latin typeface="Nunito"/>
                <a:ea typeface="Nunito"/>
                <a:cs typeface="Nunito"/>
                <a:sym typeface="Nunito"/>
                <a:hlinkClick r:id="rId5">
                  <a:extLst>
                    <a:ext uri="{A12FA001-AC4F-418D-AE19-62706E023703}">
                      <ahyp:hlinkClr xmlns:ahyp="http://schemas.microsoft.com/office/drawing/2018/hyperlinkcolor" val="tx"/>
                    </a:ext>
                  </a:extLst>
                </a:hlinkClick>
              </a:rPr>
              <a:t>contacto@mindlabs.co</a:t>
            </a:r>
            <a:endParaRPr sz="1500">
              <a:solidFill>
                <a:schemeClr val="lt1"/>
              </a:solidFill>
              <a:latin typeface="Nunito"/>
              <a:ea typeface="Nunito"/>
              <a:cs typeface="Nunito"/>
              <a:sym typeface="Nunito"/>
            </a:endParaRPr>
          </a:p>
        </p:txBody>
      </p:sp>
      <p:sp>
        <p:nvSpPr>
          <p:cNvPr id="555" name="Google Shape;555;p48"/>
          <p:cNvSpPr txBox="1"/>
          <p:nvPr/>
        </p:nvSpPr>
        <p:spPr>
          <a:xfrm>
            <a:off x="6250000" y="3574150"/>
            <a:ext cx="2512800" cy="3810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0"/>
              </a:spcAft>
              <a:buClr>
                <a:schemeClr val="dk1"/>
              </a:buClr>
              <a:buSzPts val="1100"/>
              <a:buFont typeface="Arial"/>
              <a:buNone/>
            </a:pPr>
            <a:r>
              <a:rPr lang="es" sz="1200">
                <a:solidFill>
                  <a:schemeClr val="lt1"/>
                </a:solidFill>
                <a:latin typeface="Nunito"/>
                <a:ea typeface="Nunito"/>
                <a:cs typeface="Nunito"/>
                <a:sym typeface="Nunito"/>
              </a:rPr>
              <a:t>Cra 100 # 5 – 169 Oficina 715, Edificio Oasis, Unicentro Cali - Colombia</a:t>
            </a:r>
            <a:endParaRPr sz="1500">
              <a:solidFill>
                <a:schemeClr val="lt1"/>
              </a:solidFill>
              <a:latin typeface="Nunito"/>
              <a:ea typeface="Nunito"/>
              <a:cs typeface="Nunito"/>
              <a:sym typeface="Nunito"/>
            </a:endParaRPr>
          </a:p>
        </p:txBody>
      </p:sp>
      <p:pic>
        <p:nvPicPr>
          <p:cNvPr id="556" name="Google Shape;556;p48"/>
          <p:cNvPicPr preferRelativeResize="0"/>
          <p:nvPr/>
        </p:nvPicPr>
        <p:blipFill>
          <a:blip r:embed="rId6">
            <a:alphaModFix/>
          </a:blip>
          <a:stretch>
            <a:fillRect/>
          </a:stretch>
        </p:blipFill>
        <p:spPr>
          <a:xfrm>
            <a:off x="1686963" y="3012007"/>
            <a:ext cx="548275" cy="548250"/>
          </a:xfrm>
          <a:prstGeom prst="rect">
            <a:avLst/>
          </a:prstGeom>
          <a:noFill/>
          <a:ln>
            <a:noFill/>
          </a:ln>
        </p:spPr>
      </p:pic>
      <p:pic>
        <p:nvPicPr>
          <p:cNvPr id="557" name="Google Shape;557;p48"/>
          <p:cNvPicPr preferRelativeResize="0"/>
          <p:nvPr/>
        </p:nvPicPr>
        <p:blipFill>
          <a:blip r:embed="rId7">
            <a:alphaModFix/>
          </a:blip>
          <a:stretch>
            <a:fillRect/>
          </a:stretch>
        </p:blipFill>
        <p:spPr>
          <a:xfrm>
            <a:off x="7256375" y="3036106"/>
            <a:ext cx="500055" cy="500052"/>
          </a:xfrm>
          <a:prstGeom prst="rect">
            <a:avLst/>
          </a:prstGeom>
          <a:noFill/>
          <a:ln>
            <a:noFill/>
          </a:ln>
        </p:spPr>
      </p:pic>
      <p:pic>
        <p:nvPicPr>
          <p:cNvPr id="558" name="Google Shape;558;p48"/>
          <p:cNvPicPr preferRelativeResize="0"/>
          <p:nvPr/>
        </p:nvPicPr>
        <p:blipFill>
          <a:blip r:embed="rId8">
            <a:alphaModFix/>
          </a:blip>
          <a:stretch>
            <a:fillRect/>
          </a:stretch>
        </p:blipFill>
        <p:spPr>
          <a:xfrm>
            <a:off x="4294187" y="3008319"/>
            <a:ext cx="555625" cy="5556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562"/>
        <p:cNvGrpSpPr/>
        <p:nvPr/>
      </p:nvGrpSpPr>
      <p:grpSpPr>
        <a:xfrm>
          <a:off x="0" y="0"/>
          <a:ext cx="0" cy="0"/>
          <a:chOff x="0" y="0"/>
          <a:chExt cx="0" cy="0"/>
        </a:xfrm>
      </p:grpSpPr>
      <p:pic>
        <p:nvPicPr>
          <p:cNvPr id="563" name="Google Shape;563;p49"/>
          <p:cNvPicPr preferRelativeResize="0"/>
          <p:nvPr/>
        </p:nvPicPr>
        <p:blipFill>
          <a:blip r:embed="rId3">
            <a:alphaModFix/>
          </a:blip>
          <a:stretch>
            <a:fillRect/>
          </a:stretch>
        </p:blipFill>
        <p:spPr>
          <a:xfrm>
            <a:off x="0" y="-9536"/>
            <a:ext cx="9144000" cy="515303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567"/>
        <p:cNvGrpSpPr/>
        <p:nvPr/>
      </p:nvGrpSpPr>
      <p:grpSpPr>
        <a:xfrm>
          <a:off x="0" y="0"/>
          <a:ext cx="0" cy="0"/>
          <a:chOff x="0" y="0"/>
          <a:chExt cx="0" cy="0"/>
        </a:xfrm>
      </p:grpSpPr>
      <p:pic>
        <p:nvPicPr>
          <p:cNvPr id="568" name="Google Shape;568;p50"/>
          <p:cNvPicPr preferRelativeResize="0"/>
          <p:nvPr/>
        </p:nvPicPr>
        <p:blipFill>
          <a:blip r:embed="rId3">
            <a:alphaModFix/>
          </a:blip>
          <a:stretch>
            <a:fillRect/>
          </a:stretch>
        </p:blipFill>
        <p:spPr>
          <a:xfrm>
            <a:off x="0" y="0"/>
            <a:ext cx="9127090" cy="514350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572"/>
        <p:cNvGrpSpPr/>
        <p:nvPr/>
      </p:nvGrpSpPr>
      <p:grpSpPr>
        <a:xfrm>
          <a:off x="0" y="0"/>
          <a:ext cx="0" cy="0"/>
          <a:chOff x="0" y="0"/>
          <a:chExt cx="0" cy="0"/>
        </a:xfrm>
      </p:grpSpPr>
      <p:pic>
        <p:nvPicPr>
          <p:cNvPr id="573" name="Google Shape;573;p51"/>
          <p:cNvPicPr preferRelativeResize="0"/>
          <p:nvPr/>
        </p:nvPicPr>
        <p:blipFill>
          <a:blip r:embed="rId3">
            <a:alphaModFix/>
          </a:blip>
          <a:stretch>
            <a:fillRect/>
          </a:stretch>
        </p:blipFill>
        <p:spPr>
          <a:xfrm>
            <a:off x="0" y="0"/>
            <a:ext cx="9144000" cy="51530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577"/>
        <p:cNvGrpSpPr/>
        <p:nvPr/>
      </p:nvGrpSpPr>
      <p:grpSpPr>
        <a:xfrm>
          <a:off x="0" y="0"/>
          <a:ext cx="0" cy="0"/>
          <a:chOff x="0" y="0"/>
          <a:chExt cx="0" cy="0"/>
        </a:xfrm>
      </p:grpSpPr>
      <p:sp>
        <p:nvSpPr>
          <p:cNvPr id="578" name="Google Shape;578;p5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579" name="Google Shape;579;p5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580" name="Google Shape;580;p52"/>
          <p:cNvPicPr preferRelativeResize="0"/>
          <p:nvPr/>
        </p:nvPicPr>
        <p:blipFill>
          <a:blip r:embed="rId3">
            <a:alphaModFix/>
          </a:blip>
          <a:stretch>
            <a:fillRect/>
          </a:stretch>
        </p:blipFill>
        <p:spPr>
          <a:xfrm>
            <a:off x="8439" y="0"/>
            <a:ext cx="9127099" cy="51435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584"/>
        <p:cNvGrpSpPr/>
        <p:nvPr/>
      </p:nvGrpSpPr>
      <p:grpSpPr>
        <a:xfrm>
          <a:off x="0" y="0"/>
          <a:ext cx="0" cy="0"/>
          <a:chOff x="0" y="0"/>
          <a:chExt cx="0" cy="0"/>
        </a:xfrm>
      </p:grpSpPr>
      <p:sp>
        <p:nvSpPr>
          <p:cNvPr id="585" name="Google Shape;585;p5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586" name="Google Shape;586;p5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587" name="Google Shape;587;p53"/>
          <p:cNvPicPr preferRelativeResize="0"/>
          <p:nvPr/>
        </p:nvPicPr>
        <p:blipFill rotWithShape="1">
          <a:blip r:embed="rId3">
            <a:alphaModFix/>
          </a:blip>
          <a:srcRect/>
          <a:stretch/>
        </p:blipFill>
        <p:spPr>
          <a:xfrm>
            <a:off x="8439" y="0"/>
            <a:ext cx="9127099" cy="514350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591"/>
        <p:cNvGrpSpPr/>
        <p:nvPr/>
      </p:nvGrpSpPr>
      <p:grpSpPr>
        <a:xfrm>
          <a:off x="0" y="0"/>
          <a:ext cx="0" cy="0"/>
          <a:chOff x="0" y="0"/>
          <a:chExt cx="0" cy="0"/>
        </a:xfrm>
      </p:grpSpPr>
      <p:sp>
        <p:nvSpPr>
          <p:cNvPr id="592" name="Google Shape;592;p5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593" name="Google Shape;593;p5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594" name="Google Shape;594;p54"/>
          <p:cNvPicPr preferRelativeResize="0"/>
          <p:nvPr/>
        </p:nvPicPr>
        <p:blipFill rotWithShape="1">
          <a:blip r:embed="rId3">
            <a:alphaModFix/>
          </a:blip>
          <a:srcRect/>
          <a:stretch/>
        </p:blipFill>
        <p:spPr>
          <a:xfrm>
            <a:off x="8439" y="0"/>
            <a:ext cx="9127099" cy="514350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598"/>
        <p:cNvGrpSpPr/>
        <p:nvPr/>
      </p:nvGrpSpPr>
      <p:grpSpPr>
        <a:xfrm>
          <a:off x="0" y="0"/>
          <a:ext cx="0" cy="0"/>
          <a:chOff x="0" y="0"/>
          <a:chExt cx="0" cy="0"/>
        </a:xfrm>
      </p:grpSpPr>
      <p:sp>
        <p:nvSpPr>
          <p:cNvPr id="599" name="Google Shape;599;p5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600" name="Google Shape;600;p5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601" name="Google Shape;601;p55"/>
          <p:cNvPicPr preferRelativeResize="0"/>
          <p:nvPr/>
        </p:nvPicPr>
        <p:blipFill rotWithShape="1">
          <a:blip r:embed="rId3">
            <a:alphaModFix/>
          </a:blip>
          <a:srcRect/>
          <a:stretch/>
        </p:blipFill>
        <p:spPr>
          <a:xfrm>
            <a:off x="8439" y="0"/>
            <a:ext cx="9127099"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7"/>
          <p:cNvSpPr txBox="1"/>
          <p:nvPr/>
        </p:nvSpPr>
        <p:spPr>
          <a:xfrm>
            <a:off x="4679050" y="2288675"/>
            <a:ext cx="3810000" cy="1406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s">
                <a:latin typeface="Nunito Light"/>
                <a:ea typeface="Nunito Light"/>
                <a:cs typeface="Nunito Light"/>
                <a:sym typeface="Nunito Light"/>
              </a:rPr>
              <a:t>Combinamos enfoques científicos sólidos con la creatividad, </a:t>
            </a:r>
            <a:r>
              <a:rPr lang="es" u="sng">
                <a:latin typeface="Nunito Medium"/>
                <a:ea typeface="Nunito Medium"/>
                <a:cs typeface="Nunito Medium"/>
                <a:sym typeface="Nunito Medium"/>
              </a:rPr>
              <a:t>para ofrecer una solución innovadora </a:t>
            </a:r>
            <a:r>
              <a:rPr lang="es">
                <a:latin typeface="Nunito Light"/>
                <a:ea typeface="Nunito Light"/>
                <a:cs typeface="Nunito Light"/>
                <a:sym typeface="Nunito Light"/>
              </a:rPr>
              <a:t>que se adapte a las necesidades de nuestros clientes.</a:t>
            </a:r>
            <a:endParaRPr>
              <a:latin typeface="Nunito Light"/>
              <a:ea typeface="Nunito Light"/>
              <a:cs typeface="Nunito Light"/>
              <a:sym typeface="Nunito Light"/>
            </a:endParaRPr>
          </a:p>
          <a:p>
            <a:pPr marL="0" lvl="0" indent="0" algn="just" rtl="0">
              <a:spcBef>
                <a:spcPts val="0"/>
              </a:spcBef>
              <a:spcAft>
                <a:spcPts val="0"/>
              </a:spcAft>
              <a:buNone/>
            </a:pPr>
            <a:endParaRPr>
              <a:latin typeface="Nunito Light"/>
              <a:ea typeface="Nunito Light"/>
              <a:cs typeface="Nunito Light"/>
              <a:sym typeface="Nunito Light"/>
            </a:endParaRPr>
          </a:p>
        </p:txBody>
      </p:sp>
      <p:pic>
        <p:nvPicPr>
          <p:cNvPr id="90" name="Google Shape;90;p17"/>
          <p:cNvPicPr preferRelativeResize="0"/>
          <p:nvPr/>
        </p:nvPicPr>
        <p:blipFill>
          <a:blip r:embed="rId3">
            <a:alphaModFix/>
          </a:blip>
          <a:stretch>
            <a:fillRect/>
          </a:stretch>
        </p:blipFill>
        <p:spPr>
          <a:xfrm>
            <a:off x="734925" y="559789"/>
            <a:ext cx="3708050" cy="4023926"/>
          </a:xfrm>
          <a:prstGeom prst="rect">
            <a:avLst/>
          </a:prstGeom>
          <a:noFill/>
          <a:ln>
            <a:noFill/>
          </a:ln>
        </p:spPr>
      </p:pic>
      <p:sp>
        <p:nvSpPr>
          <p:cNvPr id="2" name="Google Shape;72;p16">
            <a:extLst>
              <a:ext uri="{FF2B5EF4-FFF2-40B4-BE49-F238E27FC236}">
                <a16:creationId xmlns:a16="http://schemas.microsoft.com/office/drawing/2014/main" id="{BA633289-4558-A041-13DE-DCFDAA772F25}"/>
              </a:ext>
            </a:extLst>
          </p:cNvPr>
          <p:cNvSpPr txBox="1"/>
          <p:nvPr/>
        </p:nvSpPr>
        <p:spPr>
          <a:xfrm>
            <a:off x="344700" y="108850"/>
            <a:ext cx="1487700" cy="3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dirty="0">
                <a:latin typeface="Oswald Medium"/>
                <a:ea typeface="Oswald Medium"/>
                <a:cs typeface="Oswald Medium"/>
                <a:sym typeface="Oswald Medium"/>
              </a:rPr>
              <a:t>¿QUIÉNES </a:t>
            </a:r>
            <a:r>
              <a:rPr lang="es" dirty="0">
                <a:solidFill>
                  <a:srgbClr val="FF0015"/>
                </a:solidFill>
                <a:latin typeface="Oswald Medium"/>
                <a:ea typeface="Oswald Medium"/>
                <a:cs typeface="Oswald Medium"/>
                <a:sym typeface="Oswald Medium"/>
              </a:rPr>
              <a:t>SOMOS?</a:t>
            </a:r>
            <a:endParaRPr dirty="0">
              <a:solidFill>
                <a:srgbClr val="FF0015"/>
              </a:solidFill>
              <a:latin typeface="Oswald Medium"/>
              <a:ea typeface="Oswald Medium"/>
              <a:cs typeface="Oswald Medium"/>
              <a:sym typeface="Oswald Medium"/>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605"/>
        <p:cNvGrpSpPr/>
        <p:nvPr/>
      </p:nvGrpSpPr>
      <p:grpSpPr>
        <a:xfrm>
          <a:off x="0" y="0"/>
          <a:ext cx="0" cy="0"/>
          <a:chOff x="0" y="0"/>
          <a:chExt cx="0" cy="0"/>
        </a:xfrm>
      </p:grpSpPr>
      <p:sp>
        <p:nvSpPr>
          <p:cNvPr id="606" name="Google Shape;606;p5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607" name="Google Shape;607;p5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608" name="Google Shape;608;p56"/>
          <p:cNvPicPr preferRelativeResize="0"/>
          <p:nvPr/>
        </p:nvPicPr>
        <p:blipFill rotWithShape="1">
          <a:blip r:embed="rId3">
            <a:alphaModFix/>
          </a:blip>
          <a:srcRect/>
          <a:stretch/>
        </p:blipFill>
        <p:spPr>
          <a:xfrm>
            <a:off x="8439" y="0"/>
            <a:ext cx="9127099" cy="5143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Google Shape;108;p20"/>
          <p:cNvPicPr preferRelativeResize="0"/>
          <p:nvPr/>
        </p:nvPicPr>
        <p:blipFill rotWithShape="1">
          <a:blip r:embed="rId3">
            <a:alphaModFix/>
          </a:blip>
          <a:srcRect/>
          <a:stretch/>
        </p:blipFill>
        <p:spPr>
          <a:xfrm>
            <a:off x="0" y="0"/>
            <a:ext cx="9144000" cy="5153030"/>
          </a:xfrm>
          <a:prstGeom prst="rect">
            <a:avLst/>
          </a:prstGeom>
          <a:noFill/>
          <a:ln>
            <a:noFill/>
          </a:ln>
        </p:spPr>
      </p:pic>
      <p:sp>
        <p:nvSpPr>
          <p:cNvPr id="109" name="Google Shape;109;p20"/>
          <p:cNvSpPr txBox="1"/>
          <p:nvPr/>
        </p:nvSpPr>
        <p:spPr>
          <a:xfrm>
            <a:off x="1851600" y="1971375"/>
            <a:ext cx="5440800" cy="9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5000">
                <a:solidFill>
                  <a:schemeClr val="lt1"/>
                </a:solidFill>
                <a:latin typeface="Oswald Medium"/>
                <a:ea typeface="Oswald Medium"/>
                <a:cs typeface="Oswald Medium"/>
                <a:sym typeface="Oswald Medium"/>
              </a:rPr>
              <a:t>2. EXPERIENCIA</a:t>
            </a:r>
            <a:endParaRPr sz="5000" b="1">
              <a:solidFill>
                <a:schemeClr val="lt1"/>
              </a:solidFill>
              <a:latin typeface="Oswald"/>
              <a:ea typeface="Oswald"/>
              <a:cs typeface="Oswald"/>
              <a:sym typeface="Oswa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3" name="Google Shape;133;p22"/>
          <p:cNvSpPr txBox="1"/>
          <p:nvPr/>
        </p:nvSpPr>
        <p:spPr>
          <a:xfrm>
            <a:off x="1402500" y="1633400"/>
            <a:ext cx="6576900" cy="6375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800"/>
              </a:spcAft>
              <a:buClr>
                <a:schemeClr val="dk1"/>
              </a:buClr>
              <a:buSzPts val="1100"/>
              <a:buFont typeface="Arial"/>
              <a:buNone/>
            </a:pPr>
            <a:r>
              <a:rPr lang="es" sz="3700" dirty="0">
                <a:solidFill>
                  <a:schemeClr val="dk1"/>
                </a:solidFill>
                <a:latin typeface="Oswald SemiBold"/>
                <a:ea typeface="Oswald SemiBold"/>
                <a:cs typeface="Oswald SemiBold"/>
                <a:sym typeface="Oswald SemiBold"/>
              </a:rPr>
              <a:t>MÁS DE </a:t>
            </a:r>
            <a:r>
              <a:rPr lang="es" sz="3700" dirty="0">
                <a:solidFill>
                  <a:srgbClr val="FF0015"/>
                </a:solidFill>
                <a:latin typeface="Oswald SemiBold"/>
                <a:ea typeface="Oswald SemiBold"/>
                <a:cs typeface="Oswald SemiBold"/>
                <a:sym typeface="Oswald SemiBold"/>
              </a:rPr>
              <a:t>20 AÑOS</a:t>
            </a:r>
            <a:r>
              <a:rPr lang="es" sz="3700" dirty="0">
                <a:solidFill>
                  <a:schemeClr val="dk1"/>
                </a:solidFill>
                <a:latin typeface="Oswald SemiBold"/>
                <a:ea typeface="Oswald SemiBold"/>
                <a:cs typeface="Oswald SemiBold"/>
                <a:sym typeface="Oswald SemiBold"/>
              </a:rPr>
              <a:t> DE EXPERIENCIA</a:t>
            </a:r>
            <a:endParaRPr dirty="0">
              <a:latin typeface="Oswald Light"/>
              <a:ea typeface="Oswald Light"/>
              <a:cs typeface="Oswald Light"/>
              <a:sym typeface="Oswald Light"/>
            </a:endParaRPr>
          </a:p>
        </p:txBody>
      </p:sp>
      <p:sp>
        <p:nvSpPr>
          <p:cNvPr id="134" name="Google Shape;134;p22"/>
          <p:cNvSpPr txBox="1"/>
          <p:nvPr/>
        </p:nvSpPr>
        <p:spPr>
          <a:xfrm>
            <a:off x="344700" y="108850"/>
            <a:ext cx="1125000" cy="3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0015"/>
                </a:solidFill>
                <a:latin typeface="Oswald Medium"/>
                <a:ea typeface="Oswald Medium"/>
                <a:cs typeface="Oswald Medium"/>
                <a:sym typeface="Oswald Medium"/>
              </a:rPr>
              <a:t>EXPERIENCIA</a:t>
            </a:r>
            <a:endParaRPr>
              <a:solidFill>
                <a:srgbClr val="FF0015"/>
              </a:solidFill>
              <a:latin typeface="Oswald Medium"/>
              <a:ea typeface="Oswald Medium"/>
              <a:cs typeface="Oswald Medium"/>
              <a:sym typeface="Oswald Medium"/>
            </a:endParaRPr>
          </a:p>
        </p:txBody>
      </p:sp>
      <p:pic>
        <p:nvPicPr>
          <p:cNvPr id="2050" name="Picture 2">
            <a:extLst>
              <a:ext uri="{FF2B5EF4-FFF2-40B4-BE49-F238E27FC236}">
                <a16:creationId xmlns:a16="http://schemas.microsoft.com/office/drawing/2014/main" id="{533E2D0B-358A-8E0E-249C-D3779A9D4F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8415" y="2413483"/>
            <a:ext cx="4607169" cy="9182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1"/>
          <p:cNvSpPr/>
          <p:nvPr/>
        </p:nvSpPr>
        <p:spPr>
          <a:xfrm>
            <a:off x="201550" y="-7600"/>
            <a:ext cx="8942400" cy="5143500"/>
          </a:xfrm>
          <a:prstGeom prst="rect">
            <a:avLst/>
          </a:prstGeom>
          <a:solidFill>
            <a:srgbClr val="FAFA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15" name="Google Shape;115;p21"/>
          <p:cNvPicPr preferRelativeResize="0"/>
          <p:nvPr/>
        </p:nvPicPr>
        <p:blipFill rotWithShape="1">
          <a:blip r:embed="rId3">
            <a:alphaModFix amt="15000"/>
          </a:blip>
          <a:srcRect t="17464" b="17464"/>
          <a:stretch/>
        </p:blipFill>
        <p:spPr>
          <a:xfrm>
            <a:off x="605100" y="0"/>
            <a:ext cx="7933774" cy="5143500"/>
          </a:xfrm>
          <a:prstGeom prst="rect">
            <a:avLst/>
          </a:prstGeom>
          <a:noFill/>
          <a:ln>
            <a:noFill/>
          </a:ln>
        </p:spPr>
      </p:pic>
      <p:pic>
        <p:nvPicPr>
          <p:cNvPr id="116" name="Google Shape;116;p21"/>
          <p:cNvPicPr preferRelativeResize="0"/>
          <p:nvPr/>
        </p:nvPicPr>
        <p:blipFill>
          <a:blip r:embed="rId4">
            <a:alphaModFix/>
          </a:blip>
          <a:stretch>
            <a:fillRect/>
          </a:stretch>
        </p:blipFill>
        <p:spPr>
          <a:xfrm>
            <a:off x="3246312" y="1195825"/>
            <a:ext cx="2736675" cy="2736675"/>
          </a:xfrm>
          <a:prstGeom prst="rect">
            <a:avLst/>
          </a:prstGeom>
          <a:noFill/>
          <a:ln>
            <a:noFill/>
          </a:ln>
          <a:effectLst>
            <a:outerShdw blurRad="57150" dist="19050" dir="5400000" algn="bl" rotWithShape="0">
              <a:srgbClr val="000000">
                <a:alpha val="10000"/>
              </a:srgbClr>
            </a:outerShdw>
          </a:effectLst>
        </p:spPr>
      </p:pic>
      <p:sp>
        <p:nvSpPr>
          <p:cNvPr id="117" name="Google Shape;117;p21"/>
          <p:cNvSpPr/>
          <p:nvPr/>
        </p:nvSpPr>
        <p:spPr>
          <a:xfrm>
            <a:off x="3616600" y="1570325"/>
            <a:ext cx="2002800" cy="2002800"/>
          </a:xfrm>
          <a:prstGeom prst="ellipse">
            <a:avLst/>
          </a:prstGeom>
          <a:solidFill>
            <a:srgbClr val="FAFAFA"/>
          </a:solidFill>
          <a:ln>
            <a:noFill/>
          </a:ln>
          <a:effectLst>
            <a:outerShdw blurRad="271463" dist="19050" dir="5400000" algn="bl" rotWithShape="0">
              <a:srgbClr val="000000">
                <a:alpha val="1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8" name="Google Shape;118;p21"/>
          <p:cNvSpPr txBox="1"/>
          <p:nvPr/>
        </p:nvSpPr>
        <p:spPr>
          <a:xfrm>
            <a:off x="3799750" y="2008050"/>
            <a:ext cx="1636500" cy="83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a:latin typeface="Nunito"/>
                <a:ea typeface="Nunito"/>
                <a:cs typeface="Nunito"/>
                <a:sym typeface="Nunito"/>
              </a:rPr>
              <a:t>Una red de apoyo con </a:t>
            </a:r>
            <a:r>
              <a:rPr lang="es" b="1">
                <a:latin typeface="Nunito"/>
                <a:ea typeface="Nunito"/>
                <a:cs typeface="Nunito"/>
                <a:sym typeface="Nunito"/>
              </a:rPr>
              <a:t>20 años</a:t>
            </a:r>
            <a:r>
              <a:rPr lang="es">
                <a:latin typeface="Nunito"/>
                <a:ea typeface="Nunito"/>
                <a:cs typeface="Nunito"/>
                <a:sym typeface="Nunito"/>
              </a:rPr>
              <a:t> de experiencia</a:t>
            </a:r>
            <a:endParaRPr>
              <a:latin typeface="Nunito"/>
              <a:ea typeface="Nunito"/>
              <a:cs typeface="Nunito"/>
              <a:sym typeface="Nunito"/>
            </a:endParaRPr>
          </a:p>
        </p:txBody>
      </p:sp>
      <p:pic>
        <p:nvPicPr>
          <p:cNvPr id="119" name="Google Shape;119;p21"/>
          <p:cNvPicPr preferRelativeResize="0"/>
          <p:nvPr/>
        </p:nvPicPr>
        <p:blipFill>
          <a:blip r:embed="rId5">
            <a:alphaModFix/>
          </a:blip>
          <a:stretch>
            <a:fillRect/>
          </a:stretch>
        </p:blipFill>
        <p:spPr>
          <a:xfrm>
            <a:off x="3976599" y="2846549"/>
            <a:ext cx="1282800" cy="228000"/>
          </a:xfrm>
          <a:prstGeom prst="rect">
            <a:avLst/>
          </a:prstGeom>
          <a:noFill/>
          <a:ln>
            <a:noFill/>
          </a:ln>
          <a:effectLst>
            <a:outerShdw blurRad="228600" dist="19050" dir="5400000" algn="bl" rotWithShape="0">
              <a:srgbClr val="000000">
                <a:alpha val="10000"/>
              </a:srgbClr>
            </a:outerShdw>
          </a:effectLst>
        </p:spPr>
      </p:pic>
      <p:pic>
        <p:nvPicPr>
          <p:cNvPr id="120" name="Google Shape;120;p21"/>
          <p:cNvPicPr preferRelativeResize="0"/>
          <p:nvPr/>
        </p:nvPicPr>
        <p:blipFill>
          <a:blip r:embed="rId6">
            <a:alphaModFix/>
          </a:blip>
          <a:stretch>
            <a:fillRect/>
          </a:stretch>
        </p:blipFill>
        <p:spPr>
          <a:xfrm>
            <a:off x="1330863" y="2006609"/>
            <a:ext cx="1234981" cy="262035"/>
          </a:xfrm>
          <a:prstGeom prst="rect">
            <a:avLst/>
          </a:prstGeom>
          <a:noFill/>
          <a:ln>
            <a:noFill/>
          </a:ln>
        </p:spPr>
      </p:pic>
      <p:pic>
        <p:nvPicPr>
          <p:cNvPr id="121" name="Google Shape;121;p21"/>
          <p:cNvPicPr preferRelativeResize="0"/>
          <p:nvPr/>
        </p:nvPicPr>
        <p:blipFill>
          <a:blip r:embed="rId7">
            <a:alphaModFix/>
          </a:blip>
          <a:stretch>
            <a:fillRect/>
          </a:stretch>
        </p:blipFill>
        <p:spPr>
          <a:xfrm>
            <a:off x="3954501" y="777938"/>
            <a:ext cx="1234979" cy="364348"/>
          </a:xfrm>
          <a:prstGeom prst="rect">
            <a:avLst/>
          </a:prstGeom>
          <a:noFill/>
          <a:ln>
            <a:noFill/>
          </a:ln>
        </p:spPr>
      </p:pic>
      <p:pic>
        <p:nvPicPr>
          <p:cNvPr id="122" name="Google Shape;122;p21"/>
          <p:cNvPicPr preferRelativeResize="0"/>
          <p:nvPr/>
        </p:nvPicPr>
        <p:blipFill>
          <a:blip r:embed="rId8">
            <a:alphaModFix/>
          </a:blip>
          <a:stretch>
            <a:fillRect/>
          </a:stretch>
        </p:blipFill>
        <p:spPr>
          <a:xfrm>
            <a:off x="6663462" y="2008062"/>
            <a:ext cx="1234976" cy="259127"/>
          </a:xfrm>
          <a:prstGeom prst="rect">
            <a:avLst/>
          </a:prstGeom>
          <a:noFill/>
          <a:ln>
            <a:noFill/>
          </a:ln>
        </p:spPr>
      </p:pic>
      <p:pic>
        <p:nvPicPr>
          <p:cNvPr id="123" name="Google Shape;123;p21"/>
          <p:cNvPicPr preferRelativeResize="0"/>
          <p:nvPr/>
        </p:nvPicPr>
        <p:blipFill>
          <a:blip r:embed="rId9">
            <a:alphaModFix/>
          </a:blip>
          <a:stretch>
            <a:fillRect/>
          </a:stretch>
        </p:blipFill>
        <p:spPr>
          <a:xfrm>
            <a:off x="3954501" y="4077403"/>
            <a:ext cx="1234977" cy="346672"/>
          </a:xfrm>
          <a:prstGeom prst="rect">
            <a:avLst/>
          </a:prstGeom>
          <a:noFill/>
          <a:ln>
            <a:noFill/>
          </a:ln>
        </p:spPr>
      </p:pic>
      <p:sp>
        <p:nvSpPr>
          <p:cNvPr id="124" name="Google Shape;124;p21"/>
          <p:cNvSpPr txBox="1"/>
          <p:nvPr/>
        </p:nvSpPr>
        <p:spPr>
          <a:xfrm>
            <a:off x="872713" y="2298400"/>
            <a:ext cx="2151300" cy="83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200">
                <a:latin typeface="Nunito"/>
                <a:ea typeface="Nunito"/>
                <a:cs typeface="Nunito"/>
                <a:sym typeface="Nunito"/>
              </a:rPr>
              <a:t>Conecta a las compañías a través </a:t>
            </a:r>
            <a:r>
              <a:rPr lang="es" sz="1200" b="1">
                <a:latin typeface="Nunito"/>
                <a:ea typeface="Nunito"/>
                <a:cs typeface="Nunito"/>
                <a:sym typeface="Nunito"/>
              </a:rPr>
              <a:t>de la personalización y automatización.</a:t>
            </a:r>
            <a:endParaRPr sz="1200" b="1">
              <a:latin typeface="Nunito"/>
              <a:ea typeface="Nunito"/>
              <a:cs typeface="Nunito"/>
              <a:sym typeface="Nunito"/>
            </a:endParaRPr>
          </a:p>
        </p:txBody>
      </p:sp>
      <p:sp>
        <p:nvSpPr>
          <p:cNvPr id="125" name="Google Shape;125;p21"/>
          <p:cNvSpPr txBox="1"/>
          <p:nvPr/>
        </p:nvSpPr>
        <p:spPr>
          <a:xfrm>
            <a:off x="6119950" y="2298400"/>
            <a:ext cx="2322000" cy="96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200">
                <a:latin typeface="Nunito"/>
                <a:ea typeface="Nunito"/>
                <a:cs typeface="Nunito"/>
                <a:sym typeface="Nunito"/>
              </a:rPr>
              <a:t>Integramos la investigación y el uso de herramientas digitales para tener</a:t>
            </a:r>
            <a:r>
              <a:rPr lang="es" sz="1200" b="1">
                <a:latin typeface="Nunito"/>
                <a:ea typeface="Nunito"/>
                <a:cs typeface="Nunito"/>
                <a:sym typeface="Nunito"/>
              </a:rPr>
              <a:t> un</a:t>
            </a:r>
            <a:r>
              <a:rPr lang="es" sz="1200">
                <a:latin typeface="Nunito"/>
                <a:ea typeface="Nunito"/>
                <a:cs typeface="Nunito"/>
                <a:sym typeface="Nunito"/>
              </a:rPr>
              <a:t> </a:t>
            </a:r>
            <a:r>
              <a:rPr lang="es" sz="1200" b="1">
                <a:latin typeface="Nunito"/>
                <a:ea typeface="Nunito"/>
                <a:cs typeface="Nunito"/>
                <a:sym typeface="Nunito"/>
              </a:rPr>
              <a:t>conocimiento más profundo del consumidor.</a:t>
            </a:r>
            <a:endParaRPr sz="1200" b="1">
              <a:latin typeface="Nunito"/>
              <a:ea typeface="Nunito"/>
              <a:cs typeface="Nunito"/>
              <a:sym typeface="Nunito"/>
            </a:endParaRPr>
          </a:p>
        </p:txBody>
      </p:sp>
      <p:sp>
        <p:nvSpPr>
          <p:cNvPr id="126" name="Google Shape;126;p21"/>
          <p:cNvSpPr txBox="1"/>
          <p:nvPr/>
        </p:nvSpPr>
        <p:spPr>
          <a:xfrm>
            <a:off x="3116050" y="214725"/>
            <a:ext cx="3003900" cy="5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200">
                <a:latin typeface="Nunito"/>
                <a:ea typeface="Nunito"/>
                <a:cs typeface="Nunito"/>
                <a:sym typeface="Nunito"/>
              </a:rPr>
              <a:t>Transforma la vida de las personas y empresas</a:t>
            </a:r>
            <a:r>
              <a:rPr lang="es" sz="1200" b="1">
                <a:latin typeface="Nunito"/>
                <a:ea typeface="Nunito"/>
                <a:cs typeface="Nunito"/>
                <a:sym typeface="Nunito"/>
              </a:rPr>
              <a:t> desde la educación.</a:t>
            </a:r>
            <a:endParaRPr sz="1200" b="1">
              <a:latin typeface="Nunito"/>
              <a:ea typeface="Nunito"/>
              <a:cs typeface="Nunito"/>
              <a:sym typeface="Nunito"/>
            </a:endParaRPr>
          </a:p>
        </p:txBody>
      </p:sp>
      <p:sp>
        <p:nvSpPr>
          <p:cNvPr id="127" name="Google Shape;127;p21"/>
          <p:cNvSpPr txBox="1"/>
          <p:nvPr/>
        </p:nvSpPr>
        <p:spPr>
          <a:xfrm>
            <a:off x="2873650" y="4305950"/>
            <a:ext cx="3488700" cy="76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200" b="1">
                <a:latin typeface="Nunito"/>
                <a:ea typeface="Nunito"/>
                <a:cs typeface="Nunito"/>
                <a:sym typeface="Nunito"/>
              </a:rPr>
              <a:t>Acelera el crecimiento de las empresas</a:t>
            </a:r>
            <a:r>
              <a:rPr lang="es" sz="1200">
                <a:latin typeface="Nunito"/>
                <a:ea typeface="Nunito"/>
                <a:cs typeface="Nunito"/>
                <a:sym typeface="Nunito"/>
              </a:rPr>
              <a:t> con el diseño y creación de canales de ventas y comunicación digital</a:t>
            </a:r>
            <a:endParaRPr sz="1200" b="1">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3"/>
          <p:cNvSpPr txBox="1"/>
          <p:nvPr/>
        </p:nvSpPr>
        <p:spPr>
          <a:xfrm>
            <a:off x="281449" y="3595850"/>
            <a:ext cx="2689115" cy="15150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800"/>
              </a:spcAft>
              <a:buClr>
                <a:schemeClr val="dk1"/>
              </a:buClr>
              <a:buSzPts val="1100"/>
              <a:buFont typeface="Arial"/>
              <a:buNone/>
            </a:pPr>
            <a:r>
              <a:rPr lang="es" sz="1000" dirty="0">
                <a:solidFill>
                  <a:schemeClr val="dk1"/>
                </a:solidFill>
                <a:latin typeface="Nunito Light"/>
                <a:ea typeface="Nunito Light"/>
                <a:cs typeface="Nunito Light"/>
                <a:sym typeface="Nunito Light"/>
              </a:rPr>
              <a:t>Ingeniero de Sistemas con especialización en alta dirección para empresarios. Empresario del sector TI consultor en Marketing Digital, E-commerce y CRM. 20 años de experiencia participando en proyectos de transformación digital en empresas de diferentes sectores.</a:t>
            </a:r>
            <a:endParaRPr sz="1000" dirty="0">
              <a:latin typeface="Nunito Light"/>
              <a:ea typeface="Nunito Light"/>
              <a:cs typeface="Nunito Light"/>
              <a:sym typeface="Nunito Light"/>
            </a:endParaRPr>
          </a:p>
        </p:txBody>
      </p:sp>
      <p:sp>
        <p:nvSpPr>
          <p:cNvPr id="140" name="Google Shape;140;p23"/>
          <p:cNvSpPr txBox="1"/>
          <p:nvPr/>
        </p:nvSpPr>
        <p:spPr>
          <a:xfrm>
            <a:off x="3147143" y="3585375"/>
            <a:ext cx="2681987" cy="15150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800"/>
              </a:spcAft>
              <a:buNone/>
            </a:pPr>
            <a:r>
              <a:rPr lang="es" sz="1000" dirty="0">
                <a:solidFill>
                  <a:schemeClr val="dk1"/>
                </a:solidFill>
                <a:latin typeface="Nunito Light"/>
                <a:ea typeface="Nunito Light"/>
                <a:cs typeface="Nunito Light"/>
                <a:sym typeface="Nunito Light"/>
              </a:rPr>
              <a:t>Ingeniero de Sistemas con especialización en alta dirección para empresarios. Empresario consultor, speaker en marketing y negocios digitales. 20 años de experiencia liderando equipos en la planeación y desarrollo de estrategias de comunicación y mercadeo en medios digitales.</a:t>
            </a:r>
            <a:endParaRPr sz="1000" dirty="0">
              <a:latin typeface="Nunito Light"/>
              <a:ea typeface="Nunito Light"/>
              <a:cs typeface="Nunito Light"/>
              <a:sym typeface="Nunito Light"/>
            </a:endParaRPr>
          </a:p>
        </p:txBody>
      </p:sp>
      <p:sp>
        <p:nvSpPr>
          <p:cNvPr id="141" name="Google Shape;141;p23"/>
          <p:cNvSpPr txBox="1"/>
          <p:nvPr/>
        </p:nvSpPr>
        <p:spPr>
          <a:xfrm>
            <a:off x="6152118" y="3585375"/>
            <a:ext cx="2795577" cy="15150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800"/>
              </a:spcAft>
              <a:buNone/>
            </a:pPr>
            <a:r>
              <a:rPr lang="es" sz="1000" dirty="0">
                <a:solidFill>
                  <a:schemeClr val="dk1"/>
                </a:solidFill>
                <a:latin typeface="Nunito Light"/>
                <a:ea typeface="Nunito Light"/>
                <a:cs typeface="Nunito Light"/>
                <a:sym typeface="Nunito Light"/>
              </a:rPr>
              <a:t>Psicóloga con especialización en mercadeo y especialización en administración de empresas. Empresaria, consultora y docente en investigación de mercados y consumer behavior. 20 años de experiencia desarrollando estrategias de comunicación y mercadeo con reconocidas marcas como: Gillette, El Tiempo y Tecnoquímicas.</a:t>
            </a:r>
            <a:endParaRPr sz="1000" dirty="0">
              <a:latin typeface="Nunito Light"/>
              <a:ea typeface="Nunito Light"/>
              <a:cs typeface="Nunito Light"/>
              <a:sym typeface="Nunito Light"/>
            </a:endParaRPr>
          </a:p>
        </p:txBody>
      </p:sp>
      <p:sp>
        <p:nvSpPr>
          <p:cNvPr id="142" name="Google Shape;142;p23"/>
          <p:cNvSpPr txBox="1"/>
          <p:nvPr/>
        </p:nvSpPr>
        <p:spPr>
          <a:xfrm>
            <a:off x="268500" y="32650"/>
            <a:ext cx="1125000" cy="3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0015"/>
                </a:solidFill>
                <a:latin typeface="Oswald Medium"/>
                <a:ea typeface="Oswald Medium"/>
                <a:cs typeface="Oswald Medium"/>
                <a:sym typeface="Oswald Medium"/>
              </a:rPr>
              <a:t>EXPERIENCIA</a:t>
            </a:r>
            <a:endParaRPr>
              <a:solidFill>
                <a:srgbClr val="FF0015"/>
              </a:solidFill>
              <a:latin typeface="Oswald Medium"/>
              <a:ea typeface="Oswald Medium"/>
              <a:cs typeface="Oswald Medium"/>
              <a:sym typeface="Oswald Medium"/>
            </a:endParaRPr>
          </a:p>
        </p:txBody>
      </p:sp>
      <p:pic>
        <p:nvPicPr>
          <p:cNvPr id="143" name="Google Shape;143;p23"/>
          <p:cNvPicPr preferRelativeResize="0"/>
          <p:nvPr/>
        </p:nvPicPr>
        <p:blipFill>
          <a:blip r:embed="rId3">
            <a:alphaModFix/>
          </a:blip>
          <a:stretch>
            <a:fillRect/>
          </a:stretch>
        </p:blipFill>
        <p:spPr>
          <a:xfrm>
            <a:off x="747714" y="979644"/>
            <a:ext cx="1697586" cy="1999650"/>
          </a:xfrm>
          <a:prstGeom prst="rect">
            <a:avLst/>
          </a:prstGeom>
          <a:noFill/>
          <a:ln>
            <a:noFill/>
          </a:ln>
        </p:spPr>
      </p:pic>
      <p:pic>
        <p:nvPicPr>
          <p:cNvPr id="144" name="Google Shape;144;p23"/>
          <p:cNvPicPr preferRelativeResize="0"/>
          <p:nvPr/>
        </p:nvPicPr>
        <p:blipFill>
          <a:blip r:embed="rId4">
            <a:alphaModFix/>
          </a:blip>
          <a:stretch>
            <a:fillRect/>
          </a:stretch>
        </p:blipFill>
        <p:spPr>
          <a:xfrm>
            <a:off x="6863100" y="1029044"/>
            <a:ext cx="1751714" cy="1900850"/>
          </a:xfrm>
          <a:prstGeom prst="rect">
            <a:avLst/>
          </a:prstGeom>
          <a:noFill/>
          <a:ln>
            <a:noFill/>
          </a:ln>
        </p:spPr>
      </p:pic>
      <p:pic>
        <p:nvPicPr>
          <p:cNvPr id="145" name="Google Shape;145;p23"/>
          <p:cNvPicPr preferRelativeResize="0"/>
          <p:nvPr/>
        </p:nvPicPr>
        <p:blipFill>
          <a:blip r:embed="rId5">
            <a:alphaModFix/>
          </a:blip>
          <a:stretch>
            <a:fillRect/>
          </a:stretch>
        </p:blipFill>
        <p:spPr>
          <a:xfrm>
            <a:off x="3773732" y="1030353"/>
            <a:ext cx="1734776" cy="1889676"/>
          </a:xfrm>
          <a:prstGeom prst="rect">
            <a:avLst/>
          </a:prstGeom>
          <a:noFill/>
          <a:ln>
            <a:noFill/>
          </a:ln>
        </p:spPr>
      </p:pic>
      <p:sp>
        <p:nvSpPr>
          <p:cNvPr id="146" name="Google Shape;146;p23"/>
          <p:cNvSpPr txBox="1"/>
          <p:nvPr/>
        </p:nvSpPr>
        <p:spPr>
          <a:xfrm>
            <a:off x="778062" y="2929894"/>
            <a:ext cx="1496700" cy="254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800"/>
              </a:spcAft>
              <a:buClr>
                <a:schemeClr val="dk1"/>
              </a:buClr>
              <a:buSzPts val="1100"/>
              <a:buFont typeface="Arial"/>
              <a:buNone/>
            </a:pPr>
            <a:r>
              <a:rPr lang="es">
                <a:solidFill>
                  <a:schemeClr val="dk1"/>
                </a:solidFill>
                <a:latin typeface="Oswald Medium"/>
                <a:ea typeface="Oswald Medium"/>
                <a:cs typeface="Oswald Medium"/>
                <a:sym typeface="Oswald Medium"/>
              </a:rPr>
              <a:t>JUAN DAVID DÍAZ</a:t>
            </a:r>
            <a:endParaRPr sz="1700">
              <a:latin typeface="Oswald Medium"/>
              <a:ea typeface="Oswald Medium"/>
              <a:cs typeface="Oswald Medium"/>
              <a:sym typeface="Oswald Medium"/>
            </a:endParaRPr>
          </a:p>
        </p:txBody>
      </p:sp>
      <p:sp>
        <p:nvSpPr>
          <p:cNvPr id="147" name="Google Shape;147;p23"/>
          <p:cNvSpPr txBox="1"/>
          <p:nvPr/>
        </p:nvSpPr>
        <p:spPr>
          <a:xfrm>
            <a:off x="115812" y="3132944"/>
            <a:ext cx="2821200" cy="188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800"/>
              </a:spcAft>
              <a:buClr>
                <a:schemeClr val="dk1"/>
              </a:buClr>
              <a:buSzPts val="1100"/>
              <a:buFont typeface="Arial"/>
              <a:buNone/>
            </a:pPr>
            <a:r>
              <a:rPr lang="es" sz="1000" b="1">
                <a:solidFill>
                  <a:srgbClr val="FF0015"/>
                </a:solidFill>
                <a:latin typeface="Nunito"/>
                <a:ea typeface="Nunito"/>
                <a:cs typeface="Nunito"/>
                <a:sym typeface="Nunito"/>
              </a:rPr>
              <a:t>Co-fundador STP Networks /</a:t>
            </a:r>
            <a:br>
              <a:rPr lang="es" sz="1000" b="1">
                <a:solidFill>
                  <a:srgbClr val="FF0015"/>
                </a:solidFill>
                <a:latin typeface="Nunito"/>
                <a:ea typeface="Nunito"/>
                <a:cs typeface="Nunito"/>
                <a:sym typeface="Nunito"/>
              </a:rPr>
            </a:br>
            <a:r>
              <a:rPr lang="es" sz="1000" b="1">
                <a:solidFill>
                  <a:srgbClr val="FF0015"/>
                </a:solidFill>
                <a:latin typeface="Nunito"/>
                <a:ea typeface="Nunito"/>
                <a:cs typeface="Nunito"/>
                <a:sym typeface="Nunito"/>
              </a:rPr>
              <a:t>Existaya.com / MindLabs</a:t>
            </a:r>
            <a:endParaRPr sz="1000" b="1">
              <a:solidFill>
                <a:srgbClr val="FF0015"/>
              </a:solidFill>
              <a:latin typeface="Nunito"/>
              <a:ea typeface="Nunito"/>
              <a:cs typeface="Nunito"/>
              <a:sym typeface="Nunito"/>
            </a:endParaRPr>
          </a:p>
        </p:txBody>
      </p:sp>
      <p:sp>
        <p:nvSpPr>
          <p:cNvPr id="148" name="Google Shape;148;p23"/>
          <p:cNvSpPr txBox="1"/>
          <p:nvPr/>
        </p:nvSpPr>
        <p:spPr>
          <a:xfrm>
            <a:off x="3765262" y="2929894"/>
            <a:ext cx="1496700" cy="254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800"/>
              </a:spcAft>
              <a:buNone/>
            </a:pPr>
            <a:r>
              <a:rPr lang="es">
                <a:solidFill>
                  <a:schemeClr val="dk1"/>
                </a:solidFill>
                <a:latin typeface="Oswald Medium"/>
                <a:ea typeface="Oswald Medium"/>
                <a:cs typeface="Oswald Medium"/>
                <a:sym typeface="Oswald Medium"/>
              </a:rPr>
              <a:t>ANDRÉS ESCOBAR</a:t>
            </a:r>
            <a:endParaRPr sz="1700">
              <a:latin typeface="Oswald Medium"/>
              <a:ea typeface="Oswald Medium"/>
              <a:cs typeface="Oswald Medium"/>
              <a:sym typeface="Oswald Medium"/>
            </a:endParaRPr>
          </a:p>
        </p:txBody>
      </p:sp>
      <p:sp>
        <p:nvSpPr>
          <p:cNvPr id="149" name="Google Shape;149;p23"/>
          <p:cNvSpPr txBox="1"/>
          <p:nvPr/>
        </p:nvSpPr>
        <p:spPr>
          <a:xfrm>
            <a:off x="3103012" y="3132944"/>
            <a:ext cx="2821200" cy="188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800"/>
              </a:spcAft>
              <a:buNone/>
            </a:pPr>
            <a:r>
              <a:rPr lang="es" sz="1000" b="1">
                <a:solidFill>
                  <a:srgbClr val="FF0015"/>
                </a:solidFill>
                <a:latin typeface="Nunito"/>
                <a:ea typeface="Nunito"/>
                <a:cs typeface="Nunito"/>
                <a:sym typeface="Nunito"/>
              </a:rPr>
              <a:t>Co-fundador STP Networks /</a:t>
            </a:r>
            <a:br>
              <a:rPr lang="es" sz="1000" b="1">
                <a:solidFill>
                  <a:srgbClr val="FF0015"/>
                </a:solidFill>
                <a:latin typeface="Nunito"/>
                <a:ea typeface="Nunito"/>
                <a:cs typeface="Nunito"/>
                <a:sym typeface="Nunito"/>
              </a:rPr>
            </a:br>
            <a:r>
              <a:rPr lang="es" sz="1000" b="1">
                <a:solidFill>
                  <a:srgbClr val="FF0015"/>
                </a:solidFill>
                <a:latin typeface="Nunito"/>
                <a:ea typeface="Nunito"/>
                <a:cs typeface="Nunito"/>
                <a:sym typeface="Nunito"/>
              </a:rPr>
              <a:t>Existaya.com / MindLabs</a:t>
            </a:r>
            <a:endParaRPr sz="1000" b="1">
              <a:solidFill>
                <a:srgbClr val="FF0015"/>
              </a:solidFill>
              <a:latin typeface="Nunito"/>
              <a:ea typeface="Nunito"/>
              <a:cs typeface="Nunito"/>
              <a:sym typeface="Nunito"/>
            </a:endParaRPr>
          </a:p>
        </p:txBody>
      </p:sp>
      <p:sp>
        <p:nvSpPr>
          <p:cNvPr id="150" name="Google Shape;150;p23"/>
          <p:cNvSpPr txBox="1"/>
          <p:nvPr/>
        </p:nvSpPr>
        <p:spPr>
          <a:xfrm>
            <a:off x="6863100" y="2929894"/>
            <a:ext cx="1496700" cy="254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800"/>
              </a:spcAft>
              <a:buNone/>
            </a:pPr>
            <a:r>
              <a:rPr lang="es">
                <a:solidFill>
                  <a:schemeClr val="dk1"/>
                </a:solidFill>
                <a:latin typeface="Oswald Medium"/>
                <a:ea typeface="Oswald Medium"/>
                <a:cs typeface="Oswald Medium"/>
                <a:sym typeface="Oswald Medium"/>
              </a:rPr>
              <a:t>ANA MARÍA SERNA</a:t>
            </a:r>
            <a:endParaRPr sz="1700">
              <a:latin typeface="Oswald Medium"/>
              <a:ea typeface="Oswald Medium"/>
              <a:cs typeface="Oswald Medium"/>
              <a:sym typeface="Oswald Medium"/>
            </a:endParaRPr>
          </a:p>
        </p:txBody>
      </p:sp>
      <p:sp>
        <p:nvSpPr>
          <p:cNvPr id="151" name="Google Shape;151;p23"/>
          <p:cNvSpPr txBox="1"/>
          <p:nvPr/>
        </p:nvSpPr>
        <p:spPr>
          <a:xfrm>
            <a:off x="6886200" y="3132944"/>
            <a:ext cx="1450500" cy="1881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800"/>
              </a:spcAft>
              <a:buNone/>
            </a:pPr>
            <a:r>
              <a:rPr lang="es" sz="1000" b="1">
                <a:solidFill>
                  <a:srgbClr val="FF0015"/>
                </a:solidFill>
                <a:latin typeface="Nunito"/>
                <a:ea typeface="Nunito"/>
                <a:cs typeface="Nunito"/>
                <a:sym typeface="Nunito"/>
              </a:rPr>
              <a:t>Co-fundador </a:t>
            </a:r>
            <a:br>
              <a:rPr lang="es" sz="1000" b="1">
                <a:solidFill>
                  <a:srgbClr val="FF0015"/>
                </a:solidFill>
                <a:latin typeface="Nunito"/>
                <a:ea typeface="Nunito"/>
                <a:cs typeface="Nunito"/>
                <a:sym typeface="Nunito"/>
              </a:rPr>
            </a:br>
            <a:r>
              <a:rPr lang="es" sz="1000" b="1">
                <a:solidFill>
                  <a:srgbClr val="FF0015"/>
                </a:solidFill>
                <a:latin typeface="Nunito"/>
                <a:ea typeface="Nunito"/>
                <a:cs typeface="Nunito"/>
                <a:sym typeface="Nunito"/>
              </a:rPr>
              <a:t>de MindLabs</a:t>
            </a:r>
            <a:endParaRPr sz="1000" b="1">
              <a:solidFill>
                <a:srgbClr val="FF0015"/>
              </a:solidFill>
              <a:latin typeface="Nunito"/>
              <a:ea typeface="Nunito"/>
              <a:cs typeface="Nunito"/>
              <a:sym typeface="Nunito"/>
            </a:endParaRPr>
          </a:p>
        </p:txBody>
      </p:sp>
      <p:sp>
        <p:nvSpPr>
          <p:cNvPr id="2" name="Google Shape;132;p22">
            <a:extLst>
              <a:ext uri="{FF2B5EF4-FFF2-40B4-BE49-F238E27FC236}">
                <a16:creationId xmlns:a16="http://schemas.microsoft.com/office/drawing/2014/main" id="{BB5E8A80-B26A-BE6A-1BD2-D3665CB441DB}"/>
              </a:ext>
            </a:extLst>
          </p:cNvPr>
          <p:cNvSpPr txBox="1"/>
          <p:nvPr/>
        </p:nvSpPr>
        <p:spPr>
          <a:xfrm>
            <a:off x="568119" y="425744"/>
            <a:ext cx="7876918" cy="603300"/>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800"/>
              </a:spcAft>
              <a:buClr>
                <a:schemeClr val="dk1"/>
              </a:buClr>
              <a:buSzPts val="1100"/>
              <a:buFont typeface="Arial"/>
              <a:buNone/>
            </a:pPr>
            <a:r>
              <a:rPr lang="es" dirty="0">
                <a:solidFill>
                  <a:schemeClr val="tx1"/>
                </a:solidFill>
                <a:latin typeface="Nunito Light"/>
                <a:ea typeface="Nunito Light"/>
                <a:cs typeface="Nunito Light"/>
                <a:sym typeface="Nunito Light"/>
              </a:rPr>
              <a:t>Estos son los </a:t>
            </a:r>
            <a:r>
              <a:rPr lang="es" b="1" dirty="0">
                <a:solidFill>
                  <a:schemeClr val="tx1"/>
                </a:solidFill>
                <a:latin typeface="Nunito"/>
                <a:ea typeface="Nunito"/>
                <a:cs typeface="Nunito"/>
                <a:sym typeface="Nunito"/>
              </a:rPr>
              <a:t>socios de </a:t>
            </a:r>
            <a:r>
              <a:rPr lang="es" b="1" dirty="0">
                <a:solidFill>
                  <a:srgbClr val="FF0000"/>
                </a:solidFill>
                <a:latin typeface="Nunito"/>
                <a:ea typeface="Nunito"/>
                <a:cs typeface="Nunito"/>
                <a:sym typeface="Nunito"/>
              </a:rPr>
              <a:t>MindLabs</a:t>
            </a:r>
            <a:r>
              <a:rPr lang="es" dirty="0">
                <a:solidFill>
                  <a:schemeClr val="tx1"/>
                </a:solidFill>
                <a:latin typeface="Nunito Light"/>
                <a:ea typeface="Nunito Light"/>
                <a:cs typeface="Nunito Light"/>
                <a:sym typeface="Nunito Light"/>
              </a:rPr>
              <a:t>, una mezcla entre </a:t>
            </a:r>
            <a:r>
              <a:rPr lang="es" dirty="0">
                <a:solidFill>
                  <a:schemeClr val="tx1"/>
                </a:solidFill>
                <a:latin typeface="Nunito Medium"/>
                <a:ea typeface="Nunito Medium"/>
                <a:cs typeface="Nunito Medium"/>
                <a:sym typeface="Nunito Medium"/>
              </a:rPr>
              <a:t>ingeniería, tecnología de punta, psicología, análisis y entendimiento del consumidor. </a:t>
            </a:r>
            <a:endParaRPr dirty="0">
              <a:solidFill>
                <a:schemeClr val="tx1"/>
              </a:solidFill>
              <a:latin typeface="Oswald Light"/>
              <a:ea typeface="Oswald Light"/>
              <a:cs typeface="Oswald Light"/>
              <a:sym typeface="Oswald Light"/>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1896</TotalTime>
  <Words>2198</Words>
  <Application>Microsoft Macintosh PowerPoint</Application>
  <PresentationFormat>Presentación en pantalla (16:9)</PresentationFormat>
  <Paragraphs>282</Paragraphs>
  <Slides>50</Slides>
  <Notes>41</Notes>
  <HiddenSlides>8</HiddenSlides>
  <MMClips>0</MMClips>
  <ScaleCrop>false</ScaleCrop>
  <HeadingPairs>
    <vt:vector size="6" baseType="variant">
      <vt:variant>
        <vt:lpstr>Fuentes usadas</vt:lpstr>
      </vt:variant>
      <vt:variant>
        <vt:i4>15</vt:i4>
      </vt:variant>
      <vt:variant>
        <vt:lpstr>Tema</vt:lpstr>
      </vt:variant>
      <vt:variant>
        <vt:i4>1</vt:i4>
      </vt:variant>
      <vt:variant>
        <vt:lpstr>Títulos de diapositiva</vt:lpstr>
      </vt:variant>
      <vt:variant>
        <vt:i4>50</vt:i4>
      </vt:variant>
    </vt:vector>
  </HeadingPairs>
  <TitlesOfParts>
    <vt:vector size="66" baseType="lpstr">
      <vt:lpstr>Nunito Medium</vt:lpstr>
      <vt:lpstr>Raleway Medium</vt:lpstr>
      <vt:lpstr>Oswald Light</vt:lpstr>
      <vt:lpstr>Nunito Light</vt:lpstr>
      <vt:lpstr>Raleway Light</vt:lpstr>
      <vt:lpstr>Montserrat Black</vt:lpstr>
      <vt:lpstr>Arial</vt:lpstr>
      <vt:lpstr>Montserrat ExtraBold</vt:lpstr>
      <vt:lpstr>Raleway</vt:lpstr>
      <vt:lpstr>Calibri</vt:lpstr>
      <vt:lpstr>Oswald</vt:lpstr>
      <vt:lpstr>Nunito</vt:lpstr>
      <vt:lpstr>Oswald SemiBold</vt:lpstr>
      <vt:lpstr>Wingdings</vt:lpstr>
      <vt:lpstr>Oswald Medium</vt:lpstr>
      <vt:lpstr>Simple Light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MINDLABS</dc:creator>
  <cp:lastModifiedBy>ALEJANDRA MEJIA RESTREPO</cp:lastModifiedBy>
  <cp:revision>61</cp:revision>
  <dcterms:modified xsi:type="dcterms:W3CDTF">2024-08-27T13:23:17Z</dcterms:modified>
</cp:coreProperties>
</file>